
<file path=[Content_Types].xml><?xml version="1.0" encoding="utf-8"?>
<Types xmlns="http://schemas.openxmlformats.org/package/2006/content-types"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Trebuchet MS" pitchFamily="34" charset="0"/>
      <p:regular r:id="rId3"/>
      <p:bold r:id="rId4"/>
      <p:italic r:id="rId5"/>
      <p:boldItalic r:id="rId6"/>
    </p:embeddedFont>
    <p:embeddedFont>
      <p:font typeface="Calibri" pitchFamily="34" charset="0"/>
      <p:regular r:id="rId7"/>
      <p:bold r:id="rId8"/>
      <p:italic r:id="rId9"/>
      <p:boldItalic r:id="rId10"/>
    </p:embeddedFont>
    <p:embeddedFont>
      <p:font typeface="Arial Unicode MS" pitchFamily="34" charset="-128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22" autoAdjust="0"/>
  </p:normalViewPr>
  <p:slideViewPr>
    <p:cSldViewPr>
      <p:cViewPr>
        <p:scale>
          <a:sx n="60" d="100"/>
          <a:sy n="60" d="100"/>
        </p:scale>
        <p:origin x="-30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openxmlformats.org/officeDocument/2006/relationships/viewProps" Target="viewProps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font" Target="fonts/font9.fntdata"/><Relationship Id="rId5" Type="http://schemas.openxmlformats.org/officeDocument/2006/relationships/font" Target="fonts/font3.fntdata"/><Relationship Id="rId15" Type="http://schemas.openxmlformats.org/officeDocument/2006/relationships/tableStyles" Target="tableStyles.xml"/><Relationship Id="rId10" Type="http://schemas.openxmlformats.org/officeDocument/2006/relationships/font" Target="fonts/font8.fntdata"/><Relationship Id="rId4" Type="http://schemas.openxmlformats.org/officeDocument/2006/relationships/font" Target="fonts/font2.fntdata"/><Relationship Id="rId9" Type="http://schemas.openxmlformats.org/officeDocument/2006/relationships/font" Target="fonts/font7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4.svg"/><Relationship Id="rId4" Type="http://schemas.openxmlformats.org/officeDocument/2006/relationships/image" Target="../media/image2.png"/><Relationship Id="rId9" Type="http://schemas.openxmlformats.org/officeDocument/2006/relationships/image" Target="../media/image8.sv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2"/>
          <p:cNvGrpSpPr/>
          <p:nvPr userDrawn="1"/>
        </p:nvGrpSpPr>
        <p:grpSpPr>
          <a:xfrm rot="-10800000">
            <a:off x="580648" y="1022594"/>
            <a:ext cx="17707349" cy="9264406"/>
            <a:chOff x="0" y="0"/>
            <a:chExt cx="13777103" cy="9688069"/>
          </a:xfrm>
        </p:grpSpPr>
        <p:sp>
          <p:nvSpPr>
            <p:cNvPr id="6" name="Freeform 3"/>
            <p:cNvSpPr/>
            <p:nvPr/>
          </p:nvSpPr>
          <p:spPr>
            <a:xfrm>
              <a:off x="0" y="0"/>
              <a:ext cx="13776961" cy="9687560"/>
            </a:xfrm>
            <a:custGeom>
              <a:avLst/>
              <a:gdLst/>
              <a:ahLst/>
              <a:cxnLst/>
              <a:rect l="l" t="t" r="r" b="b"/>
              <a:pathLst>
                <a:path w="13776961" h="9687560">
                  <a:moveTo>
                    <a:pt x="13776833" y="0"/>
                  </a:moveTo>
                  <a:lnTo>
                    <a:pt x="0" y="0"/>
                  </a:lnTo>
                  <a:lnTo>
                    <a:pt x="0" y="9687560"/>
                  </a:lnTo>
                  <a:lnTo>
                    <a:pt x="12911074" y="9687560"/>
                  </a:lnTo>
                  <a:lnTo>
                    <a:pt x="12975717" y="9685147"/>
                  </a:lnTo>
                  <a:lnTo>
                    <a:pt x="13039089" y="9678162"/>
                  </a:lnTo>
                  <a:lnTo>
                    <a:pt x="13100938" y="9666732"/>
                  </a:lnTo>
                  <a:lnTo>
                    <a:pt x="13161138" y="9650984"/>
                  </a:lnTo>
                  <a:lnTo>
                    <a:pt x="13219557" y="9631045"/>
                  </a:lnTo>
                  <a:lnTo>
                    <a:pt x="13276072" y="9607169"/>
                  </a:lnTo>
                  <a:lnTo>
                    <a:pt x="13330428" y="9579483"/>
                  </a:lnTo>
                  <a:lnTo>
                    <a:pt x="13382498" y="9548114"/>
                  </a:lnTo>
                  <a:lnTo>
                    <a:pt x="13432155" y="9513316"/>
                  </a:lnTo>
                  <a:lnTo>
                    <a:pt x="13479145" y="9475216"/>
                  </a:lnTo>
                  <a:lnTo>
                    <a:pt x="13523340" y="9433941"/>
                  </a:lnTo>
                  <a:lnTo>
                    <a:pt x="13564615" y="9389745"/>
                  </a:lnTo>
                  <a:lnTo>
                    <a:pt x="13602715" y="9342755"/>
                  </a:lnTo>
                  <a:lnTo>
                    <a:pt x="13637513" y="9293098"/>
                  </a:lnTo>
                  <a:lnTo>
                    <a:pt x="13668883" y="9241028"/>
                  </a:lnTo>
                  <a:lnTo>
                    <a:pt x="13696569" y="9186672"/>
                  </a:lnTo>
                  <a:lnTo>
                    <a:pt x="13720445" y="9130157"/>
                  </a:lnTo>
                  <a:lnTo>
                    <a:pt x="13740385" y="9071737"/>
                  </a:lnTo>
                  <a:lnTo>
                    <a:pt x="13756132" y="9011539"/>
                  </a:lnTo>
                  <a:lnTo>
                    <a:pt x="13767563" y="8949690"/>
                  </a:lnTo>
                  <a:lnTo>
                    <a:pt x="13774547" y="8886317"/>
                  </a:lnTo>
                  <a:lnTo>
                    <a:pt x="13776961" y="8821674"/>
                  </a:lnTo>
                  <a:lnTo>
                    <a:pt x="13776961" y="0"/>
                  </a:lnTo>
                  <a:close/>
                </a:path>
              </a:pathLst>
            </a:custGeom>
            <a:solidFill>
              <a:srgbClr val="F6E0B9"/>
            </a:solidFill>
          </p:spPr>
        </p:sp>
      </p:grpSp>
      <p:sp>
        <p:nvSpPr>
          <p:cNvPr id="7" name="Freeform 4"/>
          <p:cNvSpPr/>
          <p:nvPr userDrawn="1"/>
        </p:nvSpPr>
        <p:spPr>
          <a:xfrm>
            <a:off x="1" y="-23777"/>
            <a:ext cx="18288000" cy="6397725"/>
          </a:xfrm>
          <a:custGeom>
            <a:avLst/>
            <a:gdLst/>
            <a:ahLst/>
            <a:cxnLst/>
            <a:rect l="l" t="t" r="r" b="b"/>
            <a:pathLst>
              <a:path w="18642827" h="6151471">
                <a:moveTo>
                  <a:pt x="0" y="0"/>
                </a:moveTo>
                <a:lnTo>
                  <a:pt x="18642826" y="0"/>
                </a:lnTo>
                <a:lnTo>
                  <a:pt x="18642826" y="6151471"/>
                </a:lnTo>
                <a:lnTo>
                  <a:pt x="0" y="615147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5"/>
          <p:cNvSpPr/>
          <p:nvPr userDrawn="1"/>
        </p:nvSpPr>
        <p:spPr>
          <a:xfrm>
            <a:off x="7674986" y="2740552"/>
            <a:ext cx="2614178" cy="2533376"/>
          </a:xfrm>
          <a:custGeom>
            <a:avLst/>
            <a:gdLst/>
            <a:ahLst/>
            <a:cxnLst/>
            <a:rect l="l" t="t" r="r" b="b"/>
            <a:pathLst>
              <a:path w="2614178" h="2533376">
                <a:moveTo>
                  <a:pt x="0" y="0"/>
                </a:moveTo>
                <a:lnTo>
                  <a:pt x="2614178" y="0"/>
                </a:lnTo>
                <a:lnTo>
                  <a:pt x="2614178" y="2533376"/>
                </a:lnTo>
                <a:lnTo>
                  <a:pt x="0" y="25333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2"/>
          <p:cNvSpPr/>
          <p:nvPr userDrawn="1"/>
        </p:nvSpPr>
        <p:spPr>
          <a:xfrm>
            <a:off x="11479636" y="2240041"/>
            <a:ext cx="3238553" cy="2372976"/>
          </a:xfrm>
          <a:custGeom>
            <a:avLst/>
            <a:gdLst/>
            <a:ahLst/>
            <a:cxnLst/>
            <a:rect l="l" t="t" r="r" b="b"/>
            <a:pathLst>
              <a:path w="3238553" h="2372976">
                <a:moveTo>
                  <a:pt x="0" y="0"/>
                </a:moveTo>
                <a:lnTo>
                  <a:pt x="3238553" y="0"/>
                </a:lnTo>
                <a:lnTo>
                  <a:pt x="3238553" y="2372976"/>
                </a:lnTo>
                <a:lnTo>
                  <a:pt x="0" y="237297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29"/>
          <p:cNvSpPr/>
          <p:nvPr userDrawn="1"/>
        </p:nvSpPr>
        <p:spPr>
          <a:xfrm>
            <a:off x="2887505" y="6094957"/>
            <a:ext cx="2506126" cy="2319306"/>
          </a:xfrm>
          <a:custGeom>
            <a:avLst/>
            <a:gdLst/>
            <a:ahLst/>
            <a:cxnLst/>
            <a:rect l="l" t="t" r="r" b="b"/>
            <a:pathLst>
              <a:path w="2506126" h="2319306">
                <a:moveTo>
                  <a:pt x="0" y="0"/>
                </a:moveTo>
                <a:lnTo>
                  <a:pt x="2506126" y="0"/>
                </a:lnTo>
                <a:lnTo>
                  <a:pt x="2506126" y="2319306"/>
                </a:lnTo>
                <a:lnTo>
                  <a:pt x="0" y="231930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0"/>
          <p:cNvSpPr/>
          <p:nvPr userDrawn="1"/>
        </p:nvSpPr>
        <p:spPr>
          <a:xfrm>
            <a:off x="-30480" y="8405516"/>
            <a:ext cx="1669774" cy="1866244"/>
          </a:xfrm>
          <a:custGeom>
            <a:avLst/>
            <a:gdLst/>
            <a:ahLst/>
            <a:cxnLst/>
            <a:rect l="l" t="t" r="r" b="b"/>
            <a:pathLst>
              <a:path w="2506126" h="2319306">
                <a:moveTo>
                  <a:pt x="0" y="0"/>
                </a:moveTo>
                <a:lnTo>
                  <a:pt x="2506126" y="0"/>
                </a:lnTo>
                <a:lnTo>
                  <a:pt x="2506126" y="2319306"/>
                </a:lnTo>
                <a:lnTo>
                  <a:pt x="0" y="231930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grpSp>
        <p:nvGrpSpPr>
          <p:cNvPr id="39" name="Group 37"/>
          <p:cNvGrpSpPr/>
          <p:nvPr userDrawn="1"/>
        </p:nvGrpSpPr>
        <p:grpSpPr>
          <a:xfrm>
            <a:off x="1208408" y="1422855"/>
            <a:ext cx="2251009" cy="2251009"/>
            <a:chOff x="0" y="0"/>
            <a:chExt cx="812800" cy="812800"/>
          </a:xfrm>
        </p:grpSpPr>
        <p:sp>
          <p:nvSpPr>
            <p:cNvPr id="40" name="Freeform 3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B01F"/>
            </a:solidFill>
          </p:spPr>
        </p:sp>
        <p:sp>
          <p:nvSpPr>
            <p:cNvPr id="41" name="TextBox 39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00"/>
                </a:lnSpc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693092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7" Type="http://schemas.openxmlformats.org/officeDocument/2006/relationships/image" Target="../media/image6.svg"/><Relationship Id="rId12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6.jpeg"/><Relationship Id="rId5" Type="http://schemas.openxmlformats.org/officeDocument/2006/relationships/image" Target="../media/image4.svg"/><Relationship Id="rId10" Type="http://schemas.openxmlformats.org/officeDocument/2006/relationships/image" Target="../media/image5.jpe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>
            <a:off x="7674986" y="2740552"/>
            <a:ext cx="2614178" cy="2533376"/>
          </a:xfrm>
          <a:custGeom>
            <a:avLst/>
            <a:gdLst/>
            <a:ahLst/>
            <a:cxnLst/>
            <a:rect l="l" t="t" r="r" b="b"/>
            <a:pathLst>
              <a:path w="2614178" h="2533376">
                <a:moveTo>
                  <a:pt x="0" y="0"/>
                </a:moveTo>
                <a:lnTo>
                  <a:pt x="2614178" y="0"/>
                </a:lnTo>
                <a:lnTo>
                  <a:pt x="2614178" y="2533376"/>
                </a:lnTo>
                <a:lnTo>
                  <a:pt x="0" y="253337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1208408" y="3903484"/>
            <a:ext cx="3865011" cy="2253470"/>
            <a:chOff x="0" y="0"/>
            <a:chExt cx="1017945" cy="593507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017945" cy="593507"/>
            </a:xfrm>
            <a:custGeom>
              <a:avLst/>
              <a:gdLst/>
              <a:ahLst/>
              <a:cxnLst/>
              <a:rect l="l" t="t" r="r" b="b"/>
              <a:pathLst>
                <a:path w="1017945" h="593507">
                  <a:moveTo>
                    <a:pt x="102157" y="0"/>
                  </a:moveTo>
                  <a:lnTo>
                    <a:pt x="915788" y="0"/>
                  </a:lnTo>
                  <a:cubicBezTo>
                    <a:pt x="972208" y="0"/>
                    <a:pt x="1017945" y="45737"/>
                    <a:pt x="1017945" y="102157"/>
                  </a:cubicBezTo>
                  <a:lnTo>
                    <a:pt x="1017945" y="491350"/>
                  </a:lnTo>
                  <a:cubicBezTo>
                    <a:pt x="1017945" y="518443"/>
                    <a:pt x="1007183" y="544427"/>
                    <a:pt x="988024" y="563586"/>
                  </a:cubicBezTo>
                  <a:cubicBezTo>
                    <a:pt x="968866" y="582744"/>
                    <a:pt x="942882" y="593507"/>
                    <a:pt x="915788" y="593507"/>
                  </a:cubicBezTo>
                  <a:lnTo>
                    <a:pt x="102157" y="593507"/>
                  </a:lnTo>
                  <a:cubicBezTo>
                    <a:pt x="45737" y="593507"/>
                    <a:pt x="0" y="547769"/>
                    <a:pt x="0" y="491350"/>
                  </a:cubicBezTo>
                  <a:lnTo>
                    <a:pt x="0" y="102157"/>
                  </a:lnTo>
                  <a:cubicBezTo>
                    <a:pt x="0" y="75063"/>
                    <a:pt x="10763" y="49079"/>
                    <a:pt x="29921" y="29921"/>
                  </a:cubicBezTo>
                  <a:cubicBezTo>
                    <a:pt x="49079" y="10763"/>
                    <a:pt x="75063" y="0"/>
                    <a:pt x="102157" y="0"/>
                  </a:cubicBezTo>
                  <a:close/>
                </a:path>
              </a:pathLst>
            </a:custGeom>
            <a:solidFill>
              <a:srgbClr val="FFF4E1">
                <a:alpha val="74000"/>
              </a:srgbClr>
            </a:solidFill>
          </p:spPr>
          <p:txBody>
            <a:bodyPr/>
            <a:lstStyle/>
            <a:p>
              <a:pPr>
                <a:buFont typeface="Arial" panose="020B0604020202020204" pitchFamily="34" charset="0"/>
                <a:buChar char="•"/>
              </a:pPr>
              <a:r>
                <a:rPr lang="en-US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Какую</a:t>
              </a:r>
              <a:r>
                <a:rPr lang="en-US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</a:t>
              </a:r>
              <a:r>
                <a:rPr lang="en-US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проблему</a:t>
              </a:r>
              <a:r>
                <a:rPr lang="en-US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</a:t>
              </a:r>
              <a:r>
                <a:rPr lang="en-US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решает</a:t>
              </a:r>
              <a:r>
                <a:rPr lang="en-US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?</a:t>
              </a:r>
              <a:r>
                <a:rPr lang="ru-RU" dirty="0" smtClean="0">
                  <a:solidFill>
                    <a:srgbClr val="333333"/>
                  </a:solidFill>
                  <a:latin typeface="YS Text"/>
                </a:rPr>
                <a:t> </a:t>
              </a:r>
              <a:endParaRPr lang="ru-RU" dirty="0" smtClean="0">
                <a:solidFill>
                  <a:srgbClr val="333333"/>
                </a:solidFill>
                <a:latin typeface="YS Text"/>
              </a:endParaRPr>
            </a:p>
            <a:p>
              <a:r>
                <a:rPr lang="ru-RU" dirty="0" smtClean="0"/>
                <a:t>1. Влияние школьных музеев на воспитание подрастающего </a:t>
              </a:r>
              <a:r>
                <a:rPr lang="ru-RU" dirty="0" smtClean="0"/>
                <a:t>поколения.</a:t>
              </a:r>
              <a:endParaRPr lang="ru-RU" dirty="0" smtClean="0"/>
            </a:p>
            <a:p>
              <a:r>
                <a:rPr lang="ru-RU" dirty="0" smtClean="0"/>
                <a:t>  2. </a:t>
              </a:r>
              <a:r>
                <a:rPr lang="en-US" dirty="0" err="1" smtClean="0"/>
                <a:t>Школьные</a:t>
              </a:r>
              <a:r>
                <a:rPr lang="en-US" dirty="0" smtClean="0"/>
                <a:t> </a:t>
              </a:r>
              <a:r>
                <a:rPr lang="en-US" dirty="0" err="1" smtClean="0"/>
                <a:t>музеи</a:t>
              </a:r>
              <a:r>
                <a:rPr lang="en-US" dirty="0" smtClean="0"/>
                <a:t> и </a:t>
              </a:r>
              <a:r>
                <a:rPr lang="en-US" dirty="0" err="1" smtClean="0"/>
                <a:t>подростки</a:t>
              </a:r>
              <a:r>
                <a:rPr lang="en-US" dirty="0" smtClean="0"/>
                <a:t>.</a:t>
              </a:r>
              <a:endParaRPr lang="ru-RU" dirty="0" smtClean="0"/>
            </a:p>
            <a:p>
              <a:endParaRPr lang="en-US" dirty="0" smtClean="0">
                <a:solidFill>
                  <a:srgbClr val="7C3C9D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endParaRPr lang="ru-RU" dirty="0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57150"/>
              <a:ext cx="1017945" cy="6506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60"/>
                </a:lnSpc>
              </a:pPr>
              <a:endParaRPr lang="en-US" sz="2400" dirty="0">
                <a:solidFill>
                  <a:srgbClr val="7C3C9D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</p:grpSp>
      <p:sp>
        <p:nvSpPr>
          <p:cNvPr id="12" name="Freeform 12"/>
          <p:cNvSpPr/>
          <p:nvPr/>
        </p:nvSpPr>
        <p:spPr>
          <a:xfrm>
            <a:off x="11479636" y="2240041"/>
            <a:ext cx="3238553" cy="2372976"/>
          </a:xfrm>
          <a:custGeom>
            <a:avLst/>
            <a:gdLst/>
            <a:ahLst/>
            <a:cxnLst/>
            <a:rect l="l" t="t" r="r" b="b"/>
            <a:pathLst>
              <a:path w="3238553" h="2372976">
                <a:moveTo>
                  <a:pt x="0" y="0"/>
                </a:moveTo>
                <a:lnTo>
                  <a:pt x="3238553" y="0"/>
                </a:lnTo>
                <a:lnTo>
                  <a:pt x="3238553" y="2372976"/>
                </a:lnTo>
                <a:lnTo>
                  <a:pt x="0" y="237297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13" name="Group 13"/>
          <p:cNvGrpSpPr/>
          <p:nvPr/>
        </p:nvGrpSpPr>
        <p:grpSpPr>
          <a:xfrm>
            <a:off x="7858116" y="1571600"/>
            <a:ext cx="9842285" cy="2172893"/>
            <a:chOff x="0" y="0"/>
            <a:chExt cx="2592207" cy="57228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592207" cy="572285"/>
            </a:xfrm>
            <a:custGeom>
              <a:avLst/>
              <a:gdLst/>
              <a:ahLst/>
              <a:cxnLst/>
              <a:rect l="l" t="t" r="r" b="b"/>
              <a:pathLst>
                <a:path w="2592207" h="572285">
                  <a:moveTo>
                    <a:pt x="40116" y="0"/>
                  </a:moveTo>
                  <a:lnTo>
                    <a:pt x="2552090" y="0"/>
                  </a:lnTo>
                  <a:cubicBezTo>
                    <a:pt x="2574246" y="0"/>
                    <a:pt x="2592207" y="17961"/>
                    <a:pt x="2592207" y="40116"/>
                  </a:cubicBezTo>
                  <a:lnTo>
                    <a:pt x="2592207" y="532168"/>
                  </a:lnTo>
                  <a:cubicBezTo>
                    <a:pt x="2592207" y="554324"/>
                    <a:pt x="2574246" y="572285"/>
                    <a:pt x="2552090" y="572285"/>
                  </a:cubicBezTo>
                  <a:lnTo>
                    <a:pt x="40116" y="572285"/>
                  </a:lnTo>
                  <a:cubicBezTo>
                    <a:pt x="17961" y="572285"/>
                    <a:pt x="0" y="554324"/>
                    <a:pt x="0" y="532168"/>
                  </a:cubicBezTo>
                  <a:lnTo>
                    <a:pt x="0" y="40116"/>
                  </a:lnTo>
                  <a:cubicBezTo>
                    <a:pt x="0" y="17961"/>
                    <a:pt x="17961" y="0"/>
                    <a:pt x="40116" y="0"/>
                  </a:cubicBezTo>
                  <a:close/>
                </a:path>
              </a:pathLst>
            </a:custGeom>
            <a:solidFill>
              <a:srgbClr val="FFF4E1">
                <a:alpha val="74000"/>
              </a:srgbClr>
            </a:solidFill>
          </p:spPr>
          <p:txBody>
            <a:bodyPr/>
            <a:lstStyle/>
            <a:p>
              <a:r>
                <a:rPr lang="en-US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Задачи</a:t>
              </a:r>
              <a:r>
                <a:rPr lang="ru-RU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:</a:t>
              </a:r>
              <a:endParaRPr lang="en-US" dirty="0" smtClean="0">
                <a:solidFill>
                  <a:srgbClr val="7C3C9D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endParaRPr lang="ru-RU" dirty="0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57150"/>
              <a:ext cx="2592207" cy="6294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60"/>
                </a:lnSpc>
              </a:pPr>
              <a:endParaRPr lang="en-US" sz="2400" dirty="0">
                <a:solidFill>
                  <a:srgbClr val="7C3C9D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5299020" y="3903484"/>
            <a:ext cx="6894012" cy="2253470"/>
            <a:chOff x="0" y="0"/>
            <a:chExt cx="1815707" cy="59350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815707" cy="593507"/>
            </a:xfrm>
            <a:custGeom>
              <a:avLst/>
              <a:gdLst/>
              <a:ahLst/>
              <a:cxnLst/>
              <a:rect l="l" t="t" r="r" b="b"/>
              <a:pathLst>
                <a:path w="1815707" h="593507">
                  <a:moveTo>
                    <a:pt x="57273" y="0"/>
                  </a:moveTo>
                  <a:lnTo>
                    <a:pt x="1758434" y="0"/>
                  </a:lnTo>
                  <a:cubicBezTo>
                    <a:pt x="1773624" y="0"/>
                    <a:pt x="1788191" y="6034"/>
                    <a:pt x="1798932" y="16775"/>
                  </a:cubicBezTo>
                  <a:cubicBezTo>
                    <a:pt x="1809673" y="27515"/>
                    <a:pt x="1815707" y="42083"/>
                    <a:pt x="1815707" y="57273"/>
                  </a:cubicBezTo>
                  <a:lnTo>
                    <a:pt x="1815707" y="536234"/>
                  </a:lnTo>
                  <a:cubicBezTo>
                    <a:pt x="1815707" y="567865"/>
                    <a:pt x="1790065" y="593507"/>
                    <a:pt x="1758434" y="593507"/>
                  </a:cubicBezTo>
                  <a:lnTo>
                    <a:pt x="57273" y="593507"/>
                  </a:lnTo>
                  <a:cubicBezTo>
                    <a:pt x="25642" y="593507"/>
                    <a:pt x="0" y="567865"/>
                    <a:pt x="0" y="536234"/>
                  </a:cubicBezTo>
                  <a:lnTo>
                    <a:pt x="0" y="57273"/>
                  </a:lnTo>
                  <a:cubicBezTo>
                    <a:pt x="0" y="25642"/>
                    <a:pt x="25642" y="0"/>
                    <a:pt x="57273" y="0"/>
                  </a:cubicBezTo>
                  <a:close/>
                </a:path>
              </a:pathLst>
            </a:custGeom>
            <a:solidFill>
              <a:srgbClr val="FFF4E1">
                <a:alpha val="74000"/>
              </a:srgbClr>
            </a:solidFill>
          </p:spPr>
          <p:txBody>
            <a:bodyPr/>
            <a:lstStyle/>
            <a:p>
              <a:pPr algn="ctr"/>
              <a:r>
                <a:rPr lang="en-US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Этапы</a:t>
              </a:r>
              <a:r>
                <a:rPr lang="en-US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</a:t>
              </a:r>
              <a:r>
                <a:rPr lang="en-US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реализации</a:t>
              </a:r>
              <a:r>
                <a:rPr lang="en-US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</a:t>
              </a:r>
              <a:r>
                <a:rPr lang="en-US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практики</a:t>
              </a:r>
              <a:r>
                <a:rPr lang="ru-RU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:</a:t>
              </a:r>
              <a:endParaRPr lang="ru-RU" dirty="0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57150"/>
              <a:ext cx="1815707" cy="6506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60"/>
                </a:lnSpc>
              </a:pPr>
              <a:r>
                <a:rPr lang="en-US" sz="2400" dirty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</a:t>
              </a:r>
            </a:p>
          </p:txBody>
        </p:sp>
      </p:grpSp>
      <p:sp>
        <p:nvSpPr>
          <p:cNvPr id="19" name="Freeform 19"/>
          <p:cNvSpPr/>
          <p:nvPr/>
        </p:nvSpPr>
        <p:spPr>
          <a:xfrm rot="7066794">
            <a:off x="16680968" y="7827906"/>
            <a:ext cx="2506126" cy="1747015"/>
          </a:xfrm>
          <a:custGeom>
            <a:avLst/>
            <a:gdLst/>
            <a:ahLst/>
            <a:cxnLst/>
            <a:rect l="l" t="t" r="r" b="b"/>
            <a:pathLst>
              <a:path w="2506126" h="2319306">
                <a:moveTo>
                  <a:pt x="0" y="0"/>
                </a:moveTo>
                <a:lnTo>
                  <a:pt x="2506126" y="0"/>
                </a:lnTo>
                <a:lnTo>
                  <a:pt x="2506126" y="2319306"/>
                </a:lnTo>
                <a:lnTo>
                  <a:pt x="0" y="231930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>
            <a:off x="12366409" y="3903484"/>
            <a:ext cx="5446137" cy="6127360"/>
            <a:chOff x="0" y="0"/>
            <a:chExt cx="1434374" cy="161379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434374" cy="1613790"/>
            </a:xfrm>
            <a:custGeom>
              <a:avLst/>
              <a:gdLst/>
              <a:ahLst/>
              <a:cxnLst/>
              <a:rect l="l" t="t" r="r" b="b"/>
              <a:pathLst>
                <a:path w="1434374" h="1613790">
                  <a:moveTo>
                    <a:pt x="72499" y="0"/>
                  </a:moveTo>
                  <a:lnTo>
                    <a:pt x="1361875" y="0"/>
                  </a:lnTo>
                  <a:cubicBezTo>
                    <a:pt x="1381103" y="0"/>
                    <a:pt x="1399543" y="7638"/>
                    <a:pt x="1413139" y="21234"/>
                  </a:cubicBezTo>
                  <a:cubicBezTo>
                    <a:pt x="1426735" y="34831"/>
                    <a:pt x="1434374" y="53271"/>
                    <a:pt x="1434374" y="72499"/>
                  </a:cubicBezTo>
                  <a:lnTo>
                    <a:pt x="1434374" y="1541292"/>
                  </a:lnTo>
                  <a:cubicBezTo>
                    <a:pt x="1434374" y="1560519"/>
                    <a:pt x="1426735" y="1578960"/>
                    <a:pt x="1413139" y="1592556"/>
                  </a:cubicBezTo>
                  <a:cubicBezTo>
                    <a:pt x="1399543" y="1606152"/>
                    <a:pt x="1381103" y="1613790"/>
                    <a:pt x="1361875" y="1613790"/>
                  </a:cubicBezTo>
                  <a:lnTo>
                    <a:pt x="72499" y="1613790"/>
                  </a:lnTo>
                  <a:cubicBezTo>
                    <a:pt x="53271" y="1613790"/>
                    <a:pt x="34831" y="1606152"/>
                    <a:pt x="21234" y="1592556"/>
                  </a:cubicBezTo>
                  <a:cubicBezTo>
                    <a:pt x="7638" y="1578960"/>
                    <a:pt x="0" y="1560519"/>
                    <a:pt x="0" y="1541292"/>
                  </a:cubicBezTo>
                  <a:lnTo>
                    <a:pt x="0" y="72499"/>
                  </a:lnTo>
                  <a:cubicBezTo>
                    <a:pt x="0" y="53271"/>
                    <a:pt x="7638" y="34831"/>
                    <a:pt x="21234" y="21234"/>
                  </a:cubicBezTo>
                  <a:cubicBezTo>
                    <a:pt x="34831" y="7638"/>
                    <a:pt x="53271" y="0"/>
                    <a:pt x="72499" y="0"/>
                  </a:cubicBezTo>
                  <a:close/>
                </a:path>
              </a:pathLst>
            </a:custGeom>
            <a:solidFill>
              <a:srgbClr val="CBAADC">
                <a:alpha val="74000"/>
              </a:srgbClr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0" y="-57150"/>
              <a:ext cx="1434374" cy="16709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60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2215833" y="3790248"/>
            <a:ext cx="5715041" cy="6353911"/>
            <a:chOff x="-69254" y="-57150"/>
            <a:chExt cx="1444435" cy="1616287"/>
          </a:xfrm>
        </p:grpSpPr>
        <p:sp>
          <p:nvSpPr>
            <p:cNvPr id="24" name="Freeform 24"/>
            <p:cNvSpPr/>
            <p:nvPr/>
          </p:nvSpPr>
          <p:spPr>
            <a:xfrm>
              <a:off x="-69254" y="0"/>
              <a:ext cx="1444435" cy="1559137"/>
            </a:xfrm>
            <a:custGeom>
              <a:avLst/>
              <a:gdLst/>
              <a:ahLst/>
              <a:cxnLst/>
              <a:rect l="l" t="t" r="r" b="b"/>
              <a:pathLst>
                <a:path w="1375181" h="1559137">
                  <a:moveTo>
                    <a:pt x="75619" y="0"/>
                  </a:moveTo>
                  <a:lnTo>
                    <a:pt x="1299562" y="0"/>
                  </a:lnTo>
                  <a:cubicBezTo>
                    <a:pt x="1341325" y="0"/>
                    <a:pt x="1375181" y="33856"/>
                    <a:pt x="1375181" y="75619"/>
                  </a:cubicBezTo>
                  <a:lnTo>
                    <a:pt x="1375181" y="1483518"/>
                  </a:lnTo>
                  <a:cubicBezTo>
                    <a:pt x="1375181" y="1525281"/>
                    <a:pt x="1341325" y="1559137"/>
                    <a:pt x="1299562" y="1559137"/>
                  </a:cubicBezTo>
                  <a:lnTo>
                    <a:pt x="75619" y="1559137"/>
                  </a:lnTo>
                  <a:cubicBezTo>
                    <a:pt x="33856" y="1559137"/>
                    <a:pt x="0" y="1525281"/>
                    <a:pt x="0" y="1483518"/>
                  </a:cubicBezTo>
                  <a:lnTo>
                    <a:pt x="0" y="75619"/>
                  </a:lnTo>
                  <a:cubicBezTo>
                    <a:pt x="0" y="33856"/>
                    <a:pt x="33856" y="0"/>
                    <a:pt x="75619" y="0"/>
                  </a:cubicBezTo>
                  <a:close/>
                </a:path>
              </a:pathLst>
            </a:custGeom>
            <a:solidFill>
              <a:srgbClr val="FFF4E1">
                <a:alpha val="74000"/>
              </a:srgbClr>
            </a:solidFill>
          </p:spPr>
          <p:txBody>
            <a:bodyPr/>
            <a:lstStyle/>
            <a:p>
              <a:r>
                <a:rPr lang="en-US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Описание</a:t>
              </a:r>
              <a:r>
                <a:rPr lang="en-US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</a:t>
              </a:r>
              <a:r>
                <a:rPr lang="en-US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практики</a:t>
              </a:r>
              <a:r>
                <a:rPr lang="en-US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:</a:t>
              </a:r>
            </a:p>
            <a:p>
              <a:r>
                <a:rPr lang="en-US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(</a:t>
              </a:r>
              <a:r>
                <a:rPr lang="en-US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концепция</a:t>
              </a:r>
              <a:r>
                <a:rPr lang="en-US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, </a:t>
              </a:r>
              <a:r>
                <a:rPr lang="en-US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основная</a:t>
              </a:r>
              <a:r>
                <a:rPr lang="en-US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</a:t>
              </a:r>
              <a:r>
                <a:rPr lang="en-US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идея</a:t>
              </a:r>
              <a:r>
                <a:rPr lang="en-US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, </a:t>
              </a:r>
              <a:r>
                <a:rPr lang="en-US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актуальность</a:t>
              </a:r>
              <a:r>
                <a:rPr lang="en-US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, </a:t>
              </a:r>
              <a:r>
                <a:rPr lang="en-US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формат</a:t>
              </a:r>
              <a:r>
                <a:rPr lang="en-US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)</a:t>
              </a:r>
              <a:r>
                <a:rPr lang="ru-RU" dirty="0" smtClean="0"/>
                <a:t> </a:t>
              </a:r>
            </a:p>
            <a:p>
              <a:r>
                <a:rPr lang="ru-RU" dirty="0" smtClean="0"/>
                <a:t>Любой музей</a:t>
              </a:r>
              <a:r>
                <a:rPr lang="en-US" dirty="0" smtClean="0"/>
                <a:t> </a:t>
              </a:r>
              <a:r>
                <a:rPr lang="ru-RU" dirty="0" smtClean="0"/>
                <a:t>– это культурное учреждение, в котором действуют собственные правила этикета. Как правильно вести себя во время экскурсии, для того чтобы не показаться человеком невоспитанным и невежественным?  Тут помогут правила поведения в музее, соблюдать которые уместно в любом храме искусства, изложенные С. Михалковым:</a:t>
              </a:r>
            </a:p>
            <a:p>
              <a:r>
                <a:rPr lang="ru-RU" dirty="0" smtClean="0"/>
                <a:t>	Приди </a:t>
              </a:r>
              <a:r>
                <a:rPr lang="ru-RU" dirty="0" smtClean="0"/>
                <a:t>в музей и насладись,</a:t>
              </a:r>
              <a:br>
                <a:rPr lang="ru-RU" dirty="0" smtClean="0"/>
              </a:br>
              <a:r>
                <a:rPr lang="ru-RU" dirty="0" smtClean="0"/>
                <a:t>	В </a:t>
              </a:r>
              <a:r>
                <a:rPr lang="ru-RU" dirty="0" smtClean="0"/>
                <a:t>нем столько важных есть вещей!</a:t>
              </a:r>
              <a:br>
                <a:rPr lang="ru-RU" dirty="0" smtClean="0"/>
              </a:br>
              <a:r>
                <a:rPr lang="ru-RU" dirty="0" smtClean="0"/>
                <a:t>	Душой </a:t>
              </a:r>
              <a:r>
                <a:rPr lang="ru-RU" dirty="0" smtClean="0"/>
                <a:t>к искусству прикоснись,</a:t>
              </a:r>
              <a:br>
                <a:rPr lang="ru-RU" dirty="0" smtClean="0"/>
              </a:br>
              <a:r>
                <a:rPr lang="ru-RU" dirty="0" smtClean="0"/>
                <a:t>	Зови </a:t>
              </a:r>
              <a:r>
                <a:rPr lang="ru-RU" dirty="0" smtClean="0"/>
                <a:t>в музей родных, друзей!</a:t>
              </a:r>
              <a:br>
                <a:rPr lang="ru-RU" dirty="0" smtClean="0"/>
              </a:br>
              <a:r>
                <a:rPr lang="ru-RU" dirty="0" smtClean="0"/>
                <a:t>      Открой </a:t>
              </a:r>
              <a:r>
                <a:rPr lang="ru-RU" dirty="0" smtClean="0"/>
                <a:t>же сердце красоте,</a:t>
              </a:r>
              <a:br>
                <a:rPr lang="ru-RU" dirty="0" smtClean="0"/>
              </a:br>
              <a:r>
                <a:rPr lang="ru-RU" dirty="0" smtClean="0"/>
                <a:t>      Прекрасен </a:t>
              </a:r>
              <a:r>
                <a:rPr lang="ru-RU" dirty="0" smtClean="0"/>
                <a:t>каждый экспонат!</a:t>
              </a:r>
              <a:br>
                <a:rPr lang="ru-RU" dirty="0" smtClean="0"/>
              </a:br>
              <a:r>
                <a:rPr lang="ru-RU" dirty="0" smtClean="0"/>
                <a:t>      Поймут </a:t>
              </a:r>
              <a:r>
                <a:rPr lang="ru-RU" dirty="0" smtClean="0"/>
                <a:t>искусство только те,</a:t>
              </a:r>
              <a:br>
                <a:rPr lang="ru-RU" dirty="0" smtClean="0"/>
              </a:br>
              <a:r>
                <a:rPr lang="ru-RU" dirty="0" smtClean="0"/>
                <a:t>      Кто </a:t>
              </a:r>
              <a:r>
                <a:rPr lang="ru-RU" dirty="0" smtClean="0"/>
                <a:t>красоту увидеть рад!</a:t>
              </a:r>
            </a:p>
            <a:p>
              <a:r>
                <a:rPr lang="ru-RU" dirty="0" smtClean="0"/>
                <a:t>	Пройдет </a:t>
              </a:r>
              <a:r>
                <a:rPr lang="ru-RU" dirty="0" smtClean="0"/>
                <a:t>и сто, и двести лет,</a:t>
              </a:r>
              <a:br>
                <a:rPr lang="ru-RU" dirty="0" smtClean="0"/>
              </a:br>
              <a:r>
                <a:rPr lang="ru-RU" dirty="0" smtClean="0"/>
                <a:t>	И </a:t>
              </a:r>
              <a:r>
                <a:rPr lang="ru-RU" dirty="0" smtClean="0"/>
                <a:t>триста лет пройдет,</a:t>
              </a:r>
              <a:br>
                <a:rPr lang="ru-RU" dirty="0" smtClean="0"/>
              </a:br>
              <a:r>
                <a:rPr lang="ru-RU" dirty="0" smtClean="0"/>
                <a:t>	Но </a:t>
              </a:r>
              <a:r>
                <a:rPr lang="ru-RU" dirty="0" smtClean="0"/>
                <a:t>каждый снимок и портрет,</a:t>
              </a:r>
              <a:br>
                <a:rPr lang="ru-RU" dirty="0" smtClean="0"/>
              </a:br>
              <a:r>
                <a:rPr lang="ru-RU" dirty="0" smtClean="0"/>
                <a:t>	Любую </a:t>
              </a:r>
              <a:r>
                <a:rPr lang="ru-RU" dirty="0" smtClean="0"/>
                <a:t>вещь, любой предмет,</a:t>
              </a:r>
              <a:br>
                <a:rPr lang="ru-RU" dirty="0" smtClean="0"/>
              </a:br>
              <a:r>
                <a:rPr lang="ru-RU" dirty="0" smtClean="0"/>
                <a:t>          Здесь </a:t>
              </a:r>
              <a:r>
                <a:rPr lang="ru-RU" dirty="0" smtClean="0"/>
                <a:t>сохранит народ.</a:t>
              </a:r>
            </a:p>
            <a:p>
              <a:endParaRPr lang="en-US" dirty="0" smtClean="0">
                <a:solidFill>
                  <a:srgbClr val="7C3C9D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endParaRPr lang="ru-RU" dirty="0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57150"/>
              <a:ext cx="1375181" cy="161628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60"/>
                </a:lnSpc>
              </a:pPr>
              <a:endParaRPr lang="en-US" sz="2400" dirty="0">
                <a:solidFill>
                  <a:srgbClr val="7C3C9D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7299128" y="6385555"/>
            <a:ext cx="3365894" cy="2566254"/>
            <a:chOff x="0" y="0"/>
            <a:chExt cx="886491" cy="675886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886491" cy="675886"/>
            </a:xfrm>
            <a:custGeom>
              <a:avLst/>
              <a:gdLst/>
              <a:ahLst/>
              <a:cxnLst/>
              <a:rect l="l" t="t" r="r" b="b"/>
              <a:pathLst>
                <a:path w="886491" h="675886">
                  <a:moveTo>
                    <a:pt x="117306" y="0"/>
                  </a:moveTo>
                  <a:lnTo>
                    <a:pt x="769185" y="0"/>
                  </a:lnTo>
                  <a:cubicBezTo>
                    <a:pt x="833971" y="0"/>
                    <a:pt x="886491" y="52519"/>
                    <a:pt x="886491" y="117306"/>
                  </a:cubicBezTo>
                  <a:lnTo>
                    <a:pt x="886491" y="558580"/>
                  </a:lnTo>
                  <a:cubicBezTo>
                    <a:pt x="886491" y="623366"/>
                    <a:pt x="833971" y="675886"/>
                    <a:pt x="769185" y="675886"/>
                  </a:cubicBezTo>
                  <a:lnTo>
                    <a:pt x="117306" y="675886"/>
                  </a:lnTo>
                  <a:cubicBezTo>
                    <a:pt x="52519" y="675886"/>
                    <a:pt x="0" y="623366"/>
                    <a:pt x="0" y="558580"/>
                  </a:cubicBezTo>
                  <a:lnTo>
                    <a:pt x="0" y="117306"/>
                  </a:lnTo>
                  <a:cubicBezTo>
                    <a:pt x="0" y="52519"/>
                    <a:pt x="52519" y="0"/>
                    <a:pt x="117306" y="0"/>
                  </a:cubicBezTo>
                  <a:close/>
                </a:path>
              </a:pathLst>
            </a:custGeom>
            <a:solidFill>
              <a:srgbClr val="FFF4E1">
                <a:alpha val="74000"/>
              </a:srgbClr>
            </a:solidFill>
          </p:spPr>
          <p:txBody>
            <a:bodyPr/>
            <a:lstStyle/>
            <a:p>
              <a:pPr algn="ctr"/>
              <a:r>
                <a:rPr lang="en-US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фото</a:t>
              </a:r>
              <a:r>
                <a:rPr lang="en-US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с </a:t>
              </a:r>
              <a:r>
                <a:rPr lang="en-US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практики</a:t>
              </a:r>
              <a:endParaRPr lang="en-US" dirty="0" smtClean="0">
                <a:solidFill>
                  <a:srgbClr val="7C3C9D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endParaRPr lang="ru-RU" dirty="0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57150"/>
              <a:ext cx="886491" cy="73303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60"/>
                </a:lnSpc>
              </a:pPr>
              <a:endParaRPr lang="en-US" sz="2400" dirty="0">
                <a:solidFill>
                  <a:srgbClr val="7C3C9D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</p:grpSp>
      <p:sp>
        <p:nvSpPr>
          <p:cNvPr id="29" name="Freeform 29"/>
          <p:cNvSpPr/>
          <p:nvPr/>
        </p:nvSpPr>
        <p:spPr>
          <a:xfrm>
            <a:off x="2887505" y="6094957"/>
            <a:ext cx="2506126" cy="2319306"/>
          </a:xfrm>
          <a:custGeom>
            <a:avLst/>
            <a:gdLst/>
            <a:ahLst/>
            <a:cxnLst/>
            <a:rect l="l" t="t" r="r" b="b"/>
            <a:pathLst>
              <a:path w="2506126" h="2319306">
                <a:moveTo>
                  <a:pt x="0" y="0"/>
                </a:moveTo>
                <a:lnTo>
                  <a:pt x="2506126" y="0"/>
                </a:lnTo>
                <a:lnTo>
                  <a:pt x="2506126" y="2319306"/>
                </a:lnTo>
                <a:lnTo>
                  <a:pt x="0" y="231930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-30480" y="8405516"/>
            <a:ext cx="1669774" cy="1866244"/>
          </a:xfrm>
          <a:custGeom>
            <a:avLst/>
            <a:gdLst/>
            <a:ahLst/>
            <a:cxnLst/>
            <a:rect l="l" t="t" r="r" b="b"/>
            <a:pathLst>
              <a:path w="2506126" h="2319306">
                <a:moveTo>
                  <a:pt x="0" y="0"/>
                </a:moveTo>
                <a:lnTo>
                  <a:pt x="2506126" y="0"/>
                </a:lnTo>
                <a:lnTo>
                  <a:pt x="2506126" y="2319306"/>
                </a:lnTo>
                <a:lnTo>
                  <a:pt x="0" y="231930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grpSp>
        <p:nvGrpSpPr>
          <p:cNvPr id="31" name="Group 31"/>
          <p:cNvGrpSpPr/>
          <p:nvPr/>
        </p:nvGrpSpPr>
        <p:grpSpPr>
          <a:xfrm>
            <a:off x="714317" y="6168564"/>
            <a:ext cx="6643733" cy="3118342"/>
            <a:chOff x="-130131" y="-57150"/>
            <a:chExt cx="1749790" cy="821292"/>
          </a:xfrm>
        </p:grpSpPr>
        <p:sp>
          <p:nvSpPr>
            <p:cNvPr id="32" name="Freeform 32"/>
            <p:cNvSpPr/>
            <p:nvPr/>
          </p:nvSpPr>
          <p:spPr>
            <a:xfrm>
              <a:off x="-130131" y="0"/>
              <a:ext cx="1749790" cy="764142"/>
            </a:xfrm>
            <a:custGeom>
              <a:avLst/>
              <a:gdLst/>
              <a:ahLst/>
              <a:cxnLst/>
              <a:rect l="l" t="t" r="r" b="b"/>
              <a:pathLst>
                <a:path w="1537883" h="675886">
                  <a:moveTo>
                    <a:pt x="67619" y="0"/>
                  </a:moveTo>
                  <a:lnTo>
                    <a:pt x="1470264" y="0"/>
                  </a:lnTo>
                  <a:cubicBezTo>
                    <a:pt x="1507609" y="0"/>
                    <a:pt x="1537883" y="30274"/>
                    <a:pt x="1537883" y="67619"/>
                  </a:cubicBezTo>
                  <a:lnTo>
                    <a:pt x="1537883" y="608267"/>
                  </a:lnTo>
                  <a:cubicBezTo>
                    <a:pt x="1537883" y="645612"/>
                    <a:pt x="1507609" y="675886"/>
                    <a:pt x="1470264" y="675886"/>
                  </a:cubicBezTo>
                  <a:lnTo>
                    <a:pt x="67619" y="675886"/>
                  </a:lnTo>
                  <a:cubicBezTo>
                    <a:pt x="30274" y="675886"/>
                    <a:pt x="0" y="645612"/>
                    <a:pt x="0" y="608267"/>
                  </a:cubicBezTo>
                  <a:lnTo>
                    <a:pt x="0" y="67619"/>
                  </a:lnTo>
                  <a:cubicBezTo>
                    <a:pt x="0" y="30274"/>
                    <a:pt x="30274" y="0"/>
                    <a:pt x="67619" y="0"/>
                  </a:cubicBezTo>
                  <a:close/>
                </a:path>
              </a:pathLst>
            </a:custGeom>
            <a:solidFill>
              <a:srgbClr val="FFF4E1">
                <a:alpha val="74000"/>
              </a:srgbClr>
            </a:solidFill>
          </p:spPr>
          <p:txBody>
            <a:bodyPr/>
            <a:lstStyle/>
            <a:p>
              <a:pPr algn="ctr"/>
              <a:r>
                <a:rPr lang="en-US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Результаты</a:t>
              </a:r>
              <a:r>
                <a:rPr lang="en-US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: </a:t>
              </a:r>
              <a:r>
                <a:rPr lang="en-US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количественные</a:t>
              </a:r>
              <a:r>
                <a:rPr lang="en-US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и </a:t>
              </a:r>
              <a:r>
                <a:rPr lang="en-US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качественные</a:t>
              </a:r>
              <a:r>
                <a:rPr lang="en-US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. </a:t>
              </a:r>
              <a:r>
                <a:rPr lang="en-US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Динамика</a:t>
              </a:r>
              <a:r>
                <a:rPr lang="en-US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</a:t>
              </a:r>
              <a:r>
                <a:rPr lang="en-US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развития</a:t>
              </a:r>
              <a:r>
                <a:rPr lang="en-US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.</a:t>
              </a:r>
              <a:endParaRPr lang="ru-RU" dirty="0" smtClean="0">
                <a:solidFill>
                  <a:srgbClr val="7C3C9D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r>
                <a:rPr lang="ru-RU" sz="1200" b="1" dirty="0" smtClean="0">
                  <a:solidFill>
                    <a:srgbClr val="0070C0"/>
                  </a:solidFill>
                </a:rPr>
                <a:t> - расширение и углубление знаний по истории семейного быта и формирование духовных ценностей в культурной среде у подрастающего поколения;</a:t>
              </a:r>
            </a:p>
            <a:p>
              <a:r>
                <a:rPr lang="ru-RU" sz="1200" b="1" dirty="0" smtClean="0">
                  <a:solidFill>
                    <a:srgbClr val="0070C0"/>
                  </a:solidFill>
                </a:rPr>
                <a:t> - развитие у учащихся навыков самостоятельной поисковой научно-исследовательской работы, приобретение учащимися новых компетенций;</a:t>
              </a:r>
            </a:p>
            <a:p>
              <a:r>
                <a:rPr lang="ru-RU" sz="1200" b="1" dirty="0" smtClean="0">
                  <a:solidFill>
                    <a:srgbClr val="0070C0"/>
                  </a:solidFill>
                </a:rPr>
                <a:t> - прививание первоначальных навыков проектной, экскурсионной и оформительской работы.</a:t>
              </a:r>
            </a:p>
            <a:p>
              <a:r>
                <a:rPr lang="ru-RU" sz="1200" b="1" dirty="0" smtClean="0">
                  <a:solidFill>
                    <a:srgbClr val="0070C0"/>
                  </a:solidFill>
                </a:rPr>
                <a:t>- проведение на базе музея мероприятия, тематического занятия с использованием экспонатов музея.</a:t>
              </a:r>
            </a:p>
            <a:p>
              <a:r>
                <a:rPr lang="ru-RU" sz="1200" b="1" dirty="0" smtClean="0">
                  <a:solidFill>
                    <a:srgbClr val="0070C0"/>
                  </a:solidFill>
                </a:rPr>
                <a:t> - сохранение и поддержание традиций образовательного учреждения;</a:t>
              </a:r>
            </a:p>
            <a:p>
              <a:r>
                <a:rPr lang="ru-RU" sz="1200" b="1" dirty="0" smtClean="0">
                  <a:solidFill>
                    <a:srgbClr val="0070C0"/>
                  </a:solidFill>
                </a:rPr>
                <a:t> - проектно-исследовательская деятельность на базе музея с привлечением экспонатов, музейных связей с историей семьи, семейных ценностей и традиций;</a:t>
              </a:r>
            </a:p>
            <a:p>
              <a:r>
                <a:rPr lang="ru-RU" sz="1200" b="1" dirty="0" smtClean="0">
                  <a:solidFill>
                    <a:srgbClr val="0070C0"/>
                  </a:solidFill>
                </a:rPr>
                <a:t> -</a:t>
              </a:r>
              <a:r>
                <a:rPr lang="en-US" sz="1200" b="1" dirty="0" smtClean="0">
                  <a:solidFill>
                    <a:srgbClr val="0070C0"/>
                  </a:solidFill>
                </a:rPr>
                <a:t> </a:t>
              </a:r>
              <a:r>
                <a:rPr lang="ru-RU" sz="1200" b="1" dirty="0" smtClean="0">
                  <a:solidFill>
                    <a:srgbClr val="0070C0"/>
                  </a:solidFill>
                </a:rPr>
                <a:t>расширение социальных связей школы: школьный музей, являясь частью открытого образовательного пространства, является связующей нитью между школой и семьей.</a:t>
              </a:r>
            </a:p>
            <a:p>
              <a:endParaRPr lang="ru-RU" sz="1200" dirty="0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0" y="-57150"/>
              <a:ext cx="1537883" cy="73303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60"/>
                </a:lnSpc>
              </a:pPr>
              <a:endParaRPr lang="en-US" sz="2400" dirty="0">
                <a:solidFill>
                  <a:srgbClr val="7C3C9D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1208408" y="9429780"/>
            <a:ext cx="10984624" cy="500066"/>
            <a:chOff x="0" y="0"/>
            <a:chExt cx="2893070" cy="223983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2893070" cy="223983"/>
            </a:xfrm>
            <a:custGeom>
              <a:avLst/>
              <a:gdLst/>
              <a:ahLst/>
              <a:cxnLst/>
              <a:rect l="l" t="t" r="r" b="b"/>
              <a:pathLst>
                <a:path w="2893070" h="223983">
                  <a:moveTo>
                    <a:pt x="35945" y="0"/>
                  </a:moveTo>
                  <a:lnTo>
                    <a:pt x="2857125" y="0"/>
                  </a:lnTo>
                  <a:cubicBezTo>
                    <a:pt x="2876977" y="0"/>
                    <a:pt x="2893070" y="16093"/>
                    <a:pt x="2893070" y="35945"/>
                  </a:cubicBezTo>
                  <a:lnTo>
                    <a:pt x="2893070" y="188039"/>
                  </a:lnTo>
                  <a:cubicBezTo>
                    <a:pt x="2893070" y="197572"/>
                    <a:pt x="2889283" y="206714"/>
                    <a:pt x="2882542" y="213455"/>
                  </a:cubicBezTo>
                  <a:cubicBezTo>
                    <a:pt x="2875801" y="220196"/>
                    <a:pt x="2866658" y="223983"/>
                    <a:pt x="2857125" y="223983"/>
                  </a:cubicBezTo>
                  <a:lnTo>
                    <a:pt x="35945" y="223983"/>
                  </a:lnTo>
                  <a:cubicBezTo>
                    <a:pt x="16093" y="223983"/>
                    <a:pt x="0" y="207890"/>
                    <a:pt x="0" y="188039"/>
                  </a:cubicBezTo>
                  <a:lnTo>
                    <a:pt x="0" y="35945"/>
                  </a:lnTo>
                  <a:cubicBezTo>
                    <a:pt x="0" y="16093"/>
                    <a:pt x="16093" y="0"/>
                    <a:pt x="35945" y="0"/>
                  </a:cubicBezTo>
                  <a:close/>
                </a:path>
              </a:pathLst>
            </a:custGeom>
            <a:solidFill>
              <a:srgbClr val="FFF4E1">
                <a:alpha val="74000"/>
              </a:srgbClr>
            </a:solidFill>
          </p:spPr>
        </p:sp>
        <p:sp>
          <p:nvSpPr>
            <p:cNvPr id="36" name="TextBox 36"/>
            <p:cNvSpPr txBox="1"/>
            <p:nvPr/>
          </p:nvSpPr>
          <p:spPr>
            <a:xfrm>
              <a:off x="0" y="-57150"/>
              <a:ext cx="2893070" cy="2811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60"/>
                </a:lnSpc>
              </a:pPr>
              <a:endParaRPr lang="ru-RU" dirty="0" smtClean="0">
                <a:solidFill>
                  <a:srgbClr val="7C3C9D"/>
                </a:solidFill>
                <a:latin typeface="Times New Roman" pitchFamily="18" charset="0"/>
                <a:ea typeface="Trebuchet MS"/>
                <a:cs typeface="Times New Roman" pitchFamily="18" charset="0"/>
                <a:sym typeface="Trebuchet MS"/>
              </a:endParaRPr>
            </a:p>
            <a:p>
              <a:pPr algn="ctr">
                <a:lnSpc>
                  <a:spcPts val="3360"/>
                </a:lnSpc>
              </a:pPr>
              <a:r>
                <a:rPr lang="en-US" dirty="0" err="1" smtClean="0">
                  <a:solidFill>
                    <a:srgbClr val="7C3C9D"/>
                  </a:solidFill>
                  <a:latin typeface="Times New Roman" pitchFamily="18" charset="0"/>
                  <a:ea typeface="Trebuchet MS"/>
                  <a:cs typeface="Times New Roman" pitchFamily="18" charset="0"/>
                  <a:sym typeface="Trebuchet MS"/>
                </a:rPr>
                <a:t>Партнеры</a:t>
              </a:r>
              <a:r>
                <a:rPr lang="ru-RU" dirty="0" smtClean="0">
                  <a:solidFill>
                    <a:srgbClr val="7C3C9D"/>
                  </a:solidFill>
                  <a:latin typeface="Times New Roman" pitchFamily="18" charset="0"/>
                  <a:ea typeface="Trebuchet MS"/>
                  <a:cs typeface="Times New Roman" pitchFamily="18" charset="0"/>
                  <a:sym typeface="Trebuchet MS"/>
                </a:rPr>
                <a:t>: школьная </a:t>
              </a:r>
              <a:r>
                <a:rPr lang="ru-RU" dirty="0" err="1" smtClean="0">
                  <a:solidFill>
                    <a:srgbClr val="7C3C9D"/>
                  </a:solidFill>
                  <a:latin typeface="Times New Roman" pitchFamily="18" charset="0"/>
                  <a:ea typeface="Trebuchet MS"/>
                  <a:cs typeface="Times New Roman" pitchFamily="18" charset="0"/>
                  <a:sym typeface="Trebuchet MS"/>
                </a:rPr>
                <a:t>библиотека,педагоги</a:t>
              </a:r>
              <a:r>
                <a:rPr lang="ru-RU" dirty="0" smtClean="0">
                  <a:solidFill>
                    <a:srgbClr val="7C3C9D"/>
                  </a:solidFill>
                  <a:latin typeface="Times New Roman" pitchFamily="18" charset="0"/>
                  <a:ea typeface="Trebuchet MS"/>
                  <a:cs typeface="Times New Roman" pitchFamily="18" charset="0"/>
                  <a:sym typeface="Trebuchet MS"/>
                </a:rPr>
                <a:t> внеурочной деятельности, актеры театра</a:t>
              </a:r>
              <a:endParaRPr lang="en-US" dirty="0" smtClean="0">
                <a:solidFill>
                  <a:srgbClr val="7C3C9D"/>
                </a:solidFill>
                <a:latin typeface="Times New Roman" pitchFamily="18" charset="0"/>
                <a:ea typeface="Trebuchet MS"/>
                <a:cs typeface="Times New Roman" pitchFamily="18" charset="0"/>
                <a:sym typeface="Trebuchet MS"/>
              </a:endParaRPr>
            </a:p>
            <a:p>
              <a:pPr algn="ctr">
                <a:lnSpc>
                  <a:spcPts val="3360"/>
                </a:lnSpc>
              </a:pPr>
              <a:endParaRPr lang="en-US" sz="2400" dirty="0">
                <a:solidFill>
                  <a:srgbClr val="7C3C9D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</p:grpSp>
      <p:grpSp>
        <p:nvGrpSpPr>
          <p:cNvPr id="40" name="Group 40"/>
          <p:cNvGrpSpPr/>
          <p:nvPr/>
        </p:nvGrpSpPr>
        <p:grpSpPr>
          <a:xfrm>
            <a:off x="1208408" y="1570580"/>
            <a:ext cx="2103285" cy="2103285"/>
            <a:chOff x="0" y="0"/>
            <a:chExt cx="812800" cy="812800"/>
          </a:xfrm>
        </p:grpSpPr>
        <p:sp>
          <p:nvSpPr>
            <p:cNvPr id="41" name="Freeform 4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4E1"/>
            </a:solidFill>
          </p:spPr>
        </p:sp>
        <p:sp>
          <p:nvSpPr>
            <p:cNvPr id="42" name="TextBox 42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00"/>
                </a:lnSpc>
              </a:pPr>
              <a:r>
                <a:rPr lang="en-US" sz="2500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фото</a:t>
              </a:r>
              <a:r>
                <a:rPr lang="en-US" sz="2500" dirty="0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</a:t>
              </a:r>
              <a:r>
                <a:rPr lang="en-US" sz="2500" dirty="0" err="1" smtClean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автора</a:t>
              </a:r>
              <a:endParaRPr lang="en-US" sz="2500" dirty="0">
                <a:solidFill>
                  <a:srgbClr val="7C3C9D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</p:grpSp>
      <p:grpSp>
        <p:nvGrpSpPr>
          <p:cNvPr id="43" name="Group 43"/>
          <p:cNvGrpSpPr/>
          <p:nvPr/>
        </p:nvGrpSpPr>
        <p:grpSpPr>
          <a:xfrm>
            <a:off x="10851894" y="6938116"/>
            <a:ext cx="1461130" cy="1461130"/>
            <a:chOff x="0" y="0"/>
            <a:chExt cx="384824" cy="384824"/>
          </a:xfrm>
        </p:grpSpPr>
        <p:sp>
          <p:nvSpPr>
            <p:cNvPr id="44" name="Freeform 44"/>
            <p:cNvSpPr/>
            <p:nvPr/>
          </p:nvSpPr>
          <p:spPr>
            <a:xfrm>
              <a:off x="0" y="0"/>
              <a:ext cx="384824" cy="384824"/>
            </a:xfrm>
            <a:custGeom>
              <a:avLst/>
              <a:gdLst/>
              <a:ahLst/>
              <a:cxnLst/>
              <a:rect l="l" t="t" r="r" b="b"/>
              <a:pathLst>
                <a:path w="384824" h="384824">
                  <a:moveTo>
                    <a:pt x="192412" y="0"/>
                  </a:moveTo>
                  <a:lnTo>
                    <a:pt x="192412" y="0"/>
                  </a:lnTo>
                  <a:cubicBezTo>
                    <a:pt x="243443" y="0"/>
                    <a:pt x="292384" y="20272"/>
                    <a:pt x="328468" y="56356"/>
                  </a:cubicBezTo>
                  <a:cubicBezTo>
                    <a:pt x="364552" y="92440"/>
                    <a:pt x="384824" y="141381"/>
                    <a:pt x="384824" y="192412"/>
                  </a:cubicBezTo>
                  <a:lnTo>
                    <a:pt x="384824" y="192412"/>
                  </a:lnTo>
                  <a:cubicBezTo>
                    <a:pt x="384824" y="298678"/>
                    <a:pt x="298678" y="384824"/>
                    <a:pt x="192412" y="384824"/>
                  </a:cubicBezTo>
                  <a:lnTo>
                    <a:pt x="192412" y="384824"/>
                  </a:lnTo>
                  <a:cubicBezTo>
                    <a:pt x="86146" y="384824"/>
                    <a:pt x="0" y="298678"/>
                    <a:pt x="0" y="192412"/>
                  </a:cubicBezTo>
                  <a:lnTo>
                    <a:pt x="0" y="192412"/>
                  </a:lnTo>
                  <a:cubicBezTo>
                    <a:pt x="0" y="86146"/>
                    <a:pt x="86146" y="0"/>
                    <a:pt x="192412" y="0"/>
                  </a:cubicBezTo>
                  <a:close/>
                </a:path>
              </a:pathLst>
            </a:custGeom>
            <a:solidFill>
              <a:srgbClr val="FFB01F">
                <a:alpha val="80000"/>
              </a:srgbClr>
            </a:solidFill>
          </p:spPr>
        </p:sp>
        <p:sp>
          <p:nvSpPr>
            <p:cNvPr id="45" name="TextBox 45"/>
            <p:cNvSpPr txBox="1"/>
            <p:nvPr/>
          </p:nvSpPr>
          <p:spPr>
            <a:xfrm>
              <a:off x="0" y="-57150"/>
              <a:ext cx="384824" cy="44197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60"/>
                </a:lnSpc>
              </a:pPr>
              <a:endParaRPr/>
            </a:p>
          </p:txBody>
        </p:sp>
      </p:grpSp>
      <p:grpSp>
        <p:nvGrpSpPr>
          <p:cNvPr id="46" name="Group 46"/>
          <p:cNvGrpSpPr/>
          <p:nvPr/>
        </p:nvGrpSpPr>
        <p:grpSpPr>
          <a:xfrm>
            <a:off x="11069639" y="7166418"/>
            <a:ext cx="1004526" cy="1004526"/>
            <a:chOff x="0" y="0"/>
            <a:chExt cx="264567" cy="264567"/>
          </a:xfrm>
        </p:grpSpPr>
        <p:sp>
          <p:nvSpPr>
            <p:cNvPr id="47" name="Freeform 47"/>
            <p:cNvSpPr/>
            <p:nvPr/>
          </p:nvSpPr>
          <p:spPr>
            <a:xfrm>
              <a:off x="0" y="0"/>
              <a:ext cx="264567" cy="264567"/>
            </a:xfrm>
            <a:custGeom>
              <a:avLst/>
              <a:gdLst/>
              <a:ahLst/>
              <a:cxnLst/>
              <a:rect l="l" t="t" r="r" b="b"/>
              <a:pathLst>
                <a:path w="264567" h="264567">
                  <a:moveTo>
                    <a:pt x="0" y="0"/>
                  </a:moveTo>
                  <a:lnTo>
                    <a:pt x="264567" y="0"/>
                  </a:lnTo>
                  <a:lnTo>
                    <a:pt x="264567" y="264567"/>
                  </a:lnTo>
                  <a:lnTo>
                    <a:pt x="0" y="26456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8" name="TextBox 48"/>
            <p:cNvSpPr txBox="1"/>
            <p:nvPr/>
          </p:nvSpPr>
          <p:spPr>
            <a:xfrm>
              <a:off x="0" y="-19050"/>
              <a:ext cx="264567" cy="28361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r>
                <a:rPr lang="en-US" sz="999" dirty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QR-</a:t>
              </a:r>
              <a:r>
                <a:rPr lang="en-US" sz="999" dirty="0" err="1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код</a:t>
              </a:r>
              <a:r>
                <a:rPr lang="en-US" sz="999" dirty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</a:t>
              </a:r>
              <a:r>
                <a:rPr lang="en-US" sz="999" dirty="0" err="1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на</a:t>
              </a:r>
              <a:r>
                <a:rPr lang="en-US" sz="999" dirty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</a:t>
              </a:r>
              <a:r>
                <a:rPr lang="en-US" sz="999" dirty="0" err="1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полный</a:t>
              </a:r>
              <a:r>
                <a:rPr lang="en-US" sz="999" dirty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</a:t>
              </a:r>
              <a:r>
                <a:rPr lang="en-US" sz="999" dirty="0" err="1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текст</a:t>
              </a:r>
              <a:r>
                <a:rPr lang="en-US" sz="999" dirty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</a:t>
              </a:r>
              <a:r>
                <a:rPr lang="en-US" sz="999" dirty="0" err="1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практики</a:t>
              </a:r>
              <a:r>
                <a:rPr lang="en-US" sz="999" dirty="0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/ </a:t>
              </a:r>
              <a:r>
                <a:rPr lang="en-US" sz="999" dirty="0" err="1">
                  <a:solidFill>
                    <a:srgbClr val="7C3C9D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сценарий</a:t>
              </a:r>
              <a:endParaRPr lang="en-US" sz="999" dirty="0">
                <a:solidFill>
                  <a:srgbClr val="7C3C9D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</p:grpSp>
      <p:sp>
        <p:nvSpPr>
          <p:cNvPr id="49" name="TextBox 49"/>
          <p:cNvSpPr txBox="1"/>
          <p:nvPr/>
        </p:nvSpPr>
        <p:spPr>
          <a:xfrm>
            <a:off x="1142945" y="1"/>
            <a:ext cx="16645054" cy="15388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0"/>
              </a:spcBef>
            </a:pPr>
            <a:endParaRPr lang="ru-RU" sz="2000" b="1" dirty="0" smtClean="0">
              <a:solidFill>
                <a:srgbClr val="FF0000"/>
              </a:solidFill>
            </a:endParaRPr>
          </a:p>
          <a:p>
            <a:pPr algn="ctr">
              <a:spcBef>
                <a:spcPct val="0"/>
              </a:spcBef>
            </a:pPr>
            <a:r>
              <a:rPr lang="ru-RU" sz="2000" b="1" dirty="0" smtClean="0">
                <a:solidFill>
                  <a:srgbClr val="FF0000"/>
                </a:solidFill>
              </a:rPr>
              <a:t>" </a:t>
            </a:r>
            <a:r>
              <a:rPr lang="ru-RU" sz="2000" b="1" dirty="0" smtClean="0">
                <a:solidFill>
                  <a:srgbClr val="FF0000"/>
                </a:solidFill>
              </a:rPr>
              <a:t>Экскурсия-игра в школьном краеведческом музее. Музей как пространство диалога поколений"</a:t>
            </a:r>
            <a:endParaRPr lang="en-US" sz="2000" b="1" dirty="0" smtClean="0">
              <a:solidFill>
                <a:srgbClr val="FF0000"/>
              </a:solidFill>
              <a:latin typeface="Times New Roman" pitchFamily="18" charset="0"/>
              <a:ea typeface="Trebuchet MS"/>
              <a:cs typeface="Times New Roman" pitchFamily="18" charset="0"/>
              <a:sym typeface="Trebuchet MS"/>
            </a:endParaRPr>
          </a:p>
          <a:p>
            <a:pPr algn="ctr">
              <a:spcBef>
                <a:spcPct val="0"/>
              </a:spcBef>
            </a:pPr>
            <a:r>
              <a:rPr lang="ru-RU" sz="2000" b="1" dirty="0" smtClean="0">
                <a:solidFill>
                  <a:srgbClr val="7030A0"/>
                </a:solidFill>
              </a:rPr>
              <a:t>Рашидов </a:t>
            </a:r>
            <a:r>
              <a:rPr lang="ru-RU" sz="2000" b="1" dirty="0" err="1" smtClean="0">
                <a:solidFill>
                  <a:srgbClr val="7030A0"/>
                </a:solidFill>
              </a:rPr>
              <a:t>Раджаб</a:t>
            </a:r>
            <a:r>
              <a:rPr lang="ru-RU" sz="2000" b="1" dirty="0" smtClean="0">
                <a:solidFill>
                  <a:srgbClr val="7030A0"/>
                </a:solidFill>
              </a:rPr>
              <a:t> Магомедович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ea typeface="Trebuchet MS"/>
                <a:cs typeface="Times New Roman" pitchFamily="18" charset="0"/>
                <a:sym typeface="Trebuchet MS"/>
              </a:rPr>
              <a:t> </a:t>
            </a:r>
            <a:r>
              <a:rPr lang="ru-RU" sz="2000" dirty="0" smtClean="0">
                <a:solidFill>
                  <a:srgbClr val="7C3C9D"/>
                </a:solidFill>
                <a:latin typeface="Times New Roman" pitchFamily="18" charset="0"/>
                <a:ea typeface="Trebuchet MS"/>
                <a:cs typeface="Times New Roman" pitchFamily="18" charset="0"/>
                <a:sym typeface="Trebuchet MS"/>
              </a:rPr>
              <a:t>МКОУ «</a:t>
            </a:r>
            <a:r>
              <a:rPr lang="ru-RU" sz="2000" dirty="0" err="1" smtClean="0">
                <a:solidFill>
                  <a:srgbClr val="7C3C9D"/>
                </a:solidFill>
                <a:latin typeface="Times New Roman" pitchFamily="18" charset="0"/>
                <a:ea typeface="Trebuchet MS"/>
                <a:cs typeface="Times New Roman" pitchFamily="18" charset="0"/>
                <a:sym typeface="Trebuchet MS"/>
              </a:rPr>
              <a:t>Ансалтинская</a:t>
            </a:r>
            <a:r>
              <a:rPr lang="ru-RU" sz="2000" dirty="0" smtClean="0">
                <a:solidFill>
                  <a:srgbClr val="7C3C9D"/>
                </a:solidFill>
                <a:latin typeface="Times New Roman" pitchFamily="18" charset="0"/>
                <a:ea typeface="Trebuchet MS"/>
                <a:cs typeface="Times New Roman" pitchFamily="18" charset="0"/>
                <a:sym typeface="Trebuchet MS"/>
              </a:rPr>
              <a:t> СОШ» Республика Дагестан, Ботлихский район, село </a:t>
            </a:r>
            <a:r>
              <a:rPr lang="ru-RU" sz="2000" dirty="0" err="1" smtClean="0">
                <a:solidFill>
                  <a:srgbClr val="7C3C9D"/>
                </a:solidFill>
                <a:latin typeface="Times New Roman" pitchFamily="18" charset="0"/>
                <a:ea typeface="Trebuchet MS"/>
                <a:cs typeface="Times New Roman" pitchFamily="18" charset="0"/>
                <a:sym typeface="Trebuchet MS"/>
              </a:rPr>
              <a:t>Ансалта</a:t>
            </a:r>
            <a:endParaRPr lang="en-US" sz="2000" dirty="0" smtClean="0">
              <a:solidFill>
                <a:srgbClr val="7C3C9D"/>
              </a:solidFill>
              <a:latin typeface="Times New Roman" pitchFamily="18" charset="0"/>
              <a:ea typeface="Trebuchet MS"/>
              <a:cs typeface="Times New Roman" pitchFamily="18" charset="0"/>
              <a:sym typeface="Trebuchet MS"/>
            </a:endParaRPr>
          </a:p>
          <a:p>
            <a:pPr algn="ctr">
              <a:lnSpc>
                <a:spcPts val="4759"/>
              </a:lnSpc>
              <a:spcBef>
                <a:spcPct val="0"/>
              </a:spcBef>
            </a:pPr>
            <a:endParaRPr lang="en-US" sz="3399" dirty="0">
              <a:solidFill>
                <a:srgbClr val="7C3C9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50" name="TextBox 50"/>
          <p:cNvSpPr txBox="1"/>
          <p:nvPr/>
        </p:nvSpPr>
        <p:spPr>
          <a:xfrm>
            <a:off x="804407" y="614810"/>
            <a:ext cx="8022208" cy="397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60"/>
              </a:lnSpc>
              <a:spcBef>
                <a:spcPct val="0"/>
              </a:spcBef>
            </a:pPr>
            <a:endParaRPr lang="en-US" sz="2400" dirty="0">
              <a:solidFill>
                <a:srgbClr val="7C3C9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4357654" y="1571601"/>
            <a:ext cx="321471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- формирование у учащихся интереса к подлинным ценностям родной истории и культуры, духовной жизни;</a:t>
            </a:r>
          </a:p>
          <a:p>
            <a:r>
              <a:rPr lang="ru-RU" dirty="0" smtClean="0"/>
              <a:t>- воспитание у учащихся гражданско-патриотических чувств, расширение кругозора.</a:t>
            </a:r>
            <a:endParaRPr lang="ru-RU" dirty="0"/>
          </a:p>
        </p:txBody>
      </p:sp>
      <p:sp>
        <p:nvSpPr>
          <p:cNvPr id="54" name="Прямоугольник 53"/>
          <p:cNvSpPr/>
          <p:nvPr/>
        </p:nvSpPr>
        <p:spPr>
          <a:xfrm>
            <a:off x="6072166" y="4225300"/>
            <a:ext cx="5500726" cy="914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360"/>
              </a:lnSpc>
            </a:pPr>
            <a:r>
              <a:rPr lang="ru-RU" dirty="0" smtClean="0">
                <a:solidFill>
                  <a:srgbClr val="7C3C9D"/>
                </a:solidFill>
                <a:latin typeface="Trebuchet MS"/>
                <a:ea typeface="Trebuchet MS"/>
                <a:cs typeface="Trebuchet MS"/>
                <a:sym typeface="Trebuchet MS"/>
              </a:rPr>
              <a:t>1этап – </a:t>
            </a:r>
            <a:r>
              <a:rPr lang="ru-RU" b="1" dirty="0" smtClean="0">
                <a:solidFill>
                  <a:srgbClr val="7030A0"/>
                </a:solidFill>
              </a:rPr>
              <a:t>Работа с экспонатами </a:t>
            </a:r>
            <a:r>
              <a:rPr lang="ru-RU" b="1" dirty="0" smtClean="0">
                <a:solidFill>
                  <a:srgbClr val="7030A0"/>
                </a:solidFill>
              </a:rPr>
              <a:t>музея</a:t>
            </a:r>
            <a:endParaRPr lang="ru-RU" dirty="0" smtClean="0">
              <a:solidFill>
                <a:srgbClr val="7030A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>
              <a:lnSpc>
                <a:spcPts val="3360"/>
              </a:lnSpc>
            </a:pPr>
            <a:r>
              <a:rPr lang="ru-RU" dirty="0" smtClean="0">
                <a:solidFill>
                  <a:srgbClr val="7030A0"/>
                </a:solidFill>
                <a:latin typeface="Trebuchet MS"/>
                <a:ea typeface="Trebuchet MS"/>
                <a:cs typeface="Trebuchet MS"/>
                <a:sym typeface="Trebuchet MS"/>
              </a:rPr>
              <a:t>2 </a:t>
            </a:r>
            <a:r>
              <a:rPr lang="ru-RU" dirty="0" err="1" smtClean="0">
                <a:solidFill>
                  <a:srgbClr val="7030A0"/>
                </a:solidFill>
                <a:latin typeface="Trebuchet MS"/>
                <a:ea typeface="Trebuchet MS"/>
                <a:cs typeface="Trebuchet MS"/>
                <a:sym typeface="Trebuchet MS"/>
              </a:rPr>
              <a:t>этап-</a:t>
            </a:r>
            <a:r>
              <a:rPr lang="ru-RU" b="1" dirty="0" err="1" smtClean="0">
                <a:solidFill>
                  <a:srgbClr val="7030A0"/>
                </a:solidFill>
              </a:rPr>
              <a:t>Творческая</a:t>
            </a:r>
            <a:r>
              <a:rPr lang="ru-RU" b="1" dirty="0" smtClean="0">
                <a:solidFill>
                  <a:srgbClr val="7030A0"/>
                </a:solidFill>
              </a:rPr>
              <a:t> </a:t>
            </a:r>
            <a:r>
              <a:rPr lang="ru-RU" b="1" dirty="0" smtClean="0">
                <a:solidFill>
                  <a:srgbClr val="7030A0"/>
                </a:solidFill>
              </a:rPr>
              <a:t>мастерская</a:t>
            </a:r>
            <a:endParaRPr lang="ru-RU" dirty="0" smtClean="0">
              <a:solidFill>
                <a:srgbClr val="7030A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8929686" y="1714476"/>
            <a:ext cx="8643998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-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A1A1A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расширение сферы образования через приобщение к музейной педагогике;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A1A1A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-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гармонизация развития творческой личности;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A1A1A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A1A1A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-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сохранение традиций, возвращение к исконно духовным ценностям;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Arial Unicode MS" pitchFamily="34" charset="-128"/>
                <a:cs typeface="Arial" pitchFamily="34" charset="0"/>
              </a:rPr>
              <a:t>-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патриотическое воспитание граждан своего Отечества;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р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асширение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пространства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влияния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музея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.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3500398" y="1643038"/>
            <a:ext cx="8082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7C3C9D"/>
                </a:solidFill>
                <a:latin typeface="Trebuchet MS"/>
                <a:ea typeface="Trebuchet MS"/>
                <a:cs typeface="Trebuchet MS"/>
                <a:sym typeface="Trebuchet MS"/>
              </a:rPr>
              <a:t>Цели:</a:t>
            </a:r>
            <a:endParaRPr lang="en-US" dirty="0" smtClean="0">
              <a:solidFill>
                <a:srgbClr val="7C3C9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58050" y="6786574"/>
            <a:ext cx="3357586" cy="207170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8" name="Рисунок 57" descr="Screenshot_2025-04-10-11-50-22-777_com.google.android.apps.photos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214382" y="1428724"/>
            <a:ext cx="2242366" cy="224236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9" name="Рисунок 58" descr="UygDd6_qrcode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0814724" y="6929450"/>
            <a:ext cx="1472548" cy="14725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281</Words>
  <Application>Microsoft Office PowerPoint</Application>
  <PresentationFormat>Произвольный</PresentationFormat>
  <Paragraphs>37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8" baseType="lpstr">
      <vt:lpstr>Arial</vt:lpstr>
      <vt:lpstr>Trebuchet MS</vt:lpstr>
      <vt:lpstr>YS Text</vt:lpstr>
      <vt:lpstr>Calibri</vt:lpstr>
      <vt:lpstr>Times New Roman</vt:lpstr>
      <vt:lpstr>Arial Unicode MS</vt:lpstr>
      <vt:lpstr>Office Theme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Нормативно-правовые докумен</dc:title>
  <dc:creator>Татьяна Ростовская</dc:creator>
  <cp:lastModifiedBy>5963</cp:lastModifiedBy>
  <cp:revision>14</cp:revision>
  <dcterms:created xsi:type="dcterms:W3CDTF">2006-08-16T00:00:00Z</dcterms:created>
  <dcterms:modified xsi:type="dcterms:W3CDTF">2025-04-10T08:59:42Z</dcterms:modified>
  <dc:identifier>DAGgq8CKAEA</dc:identifier>
</cp:coreProperties>
</file>