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326" r:id="rId3"/>
    <p:sldId id="327" r:id="rId4"/>
    <p:sldId id="316" r:id="rId5"/>
    <p:sldId id="315" r:id="rId6"/>
    <p:sldId id="321" r:id="rId7"/>
    <p:sldId id="323" r:id="rId8"/>
    <p:sldId id="325" r:id="rId9"/>
    <p:sldId id="320" r:id="rId10"/>
    <p:sldId id="322" r:id="rId11"/>
    <p:sldId id="266" r:id="rId12"/>
  </p:sldIdLst>
  <p:sldSz cx="12192000" cy="6858000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87B1"/>
    <a:srgbClr val="BDBDBD"/>
    <a:srgbClr val="20377B"/>
    <a:srgbClr val="919191"/>
    <a:srgbClr val="C8AD54"/>
    <a:srgbClr val="153566"/>
    <a:srgbClr val="D4B338"/>
    <a:srgbClr val="002459"/>
    <a:srgbClr val="D8C57D"/>
    <a:srgbClr val="BA1E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04" autoAdjust="0"/>
  </p:normalViewPr>
  <p:slideViewPr>
    <p:cSldViewPr snapToGrid="0">
      <p:cViewPr varScale="1">
        <p:scale>
          <a:sx n="77" d="100"/>
          <a:sy n="77" d="100"/>
        </p:scale>
        <p:origin x="642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12" y="541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D0EC2-004B-41BB-8D7A-85B688A7767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7E510D-36FF-4AFF-8263-9B0EEEA124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412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68375C1-7C5C-42A2-80F2-05631BB3764E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02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80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371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7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383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108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301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085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557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290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645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573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ункты с изображени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4B73C415-D670-4716-A5EC-CC4D52CA2BAC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3509F9E9-0483-4A79-B997-B23DAC1644C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id="{305CEEFA-58BB-4AFA-AD31-BEE38B013E0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0" name="Текст 10">
            <a:extLst>
              <a:ext uri="{FF2B5EF4-FFF2-40B4-BE49-F238E27FC236}">
                <a16:creationId xmlns:a16="http://schemas.microsoft.com/office/drawing/2014/main" id="{BEEE40C3-341F-4063-8D33-B1328863FB3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1" name="Текст 8">
            <a:extLst>
              <a:ext uri="{FF2B5EF4-FFF2-40B4-BE49-F238E27FC236}">
                <a16:creationId xmlns:a16="http://schemas.microsoft.com/office/drawing/2014/main" id="{D09CE291-B951-4300-9D67-154E4BB557E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77185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2" name="Текст 10">
            <a:extLst>
              <a:ext uri="{FF2B5EF4-FFF2-40B4-BE49-F238E27FC236}">
                <a16:creationId xmlns:a16="http://schemas.microsoft.com/office/drawing/2014/main" id="{0D3A393C-4D8C-49BC-934D-B57BE1B2840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77185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3" name="Текст 8">
            <a:extLst>
              <a:ext uri="{FF2B5EF4-FFF2-40B4-BE49-F238E27FC236}">
                <a16:creationId xmlns:a16="http://schemas.microsoft.com/office/drawing/2014/main" id="{08906184-3520-4606-AF8B-59ECFFA6D7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119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4" name="Текст 10">
            <a:extLst>
              <a:ext uri="{FF2B5EF4-FFF2-40B4-BE49-F238E27FC236}">
                <a16:creationId xmlns:a16="http://schemas.microsoft.com/office/drawing/2014/main" id="{8A64BEB9-7FB0-4DF9-BFE9-62016E83E89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1119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id="{4CCC1C98-37FD-4404-8383-72ED535FE57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45195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6" name="Текст 10">
            <a:extLst>
              <a:ext uri="{FF2B5EF4-FFF2-40B4-BE49-F238E27FC236}">
                <a16:creationId xmlns:a16="http://schemas.microsoft.com/office/drawing/2014/main" id="{B24BD1AE-AB0E-40FA-AEA8-8D687D84B56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45195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id="{CA2F0EA7-F3F7-443F-BA0D-4916B618C56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7920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Маркер 1</a:t>
            </a:r>
          </a:p>
        </p:txBody>
      </p:sp>
      <p:sp>
        <p:nvSpPr>
          <p:cNvPr id="58" name="Текст 10">
            <a:extLst>
              <a:ext uri="{FF2B5EF4-FFF2-40B4-BE49-F238E27FC236}">
                <a16:creationId xmlns:a16="http://schemas.microsoft.com/office/drawing/2014/main" id="{2BB6E6C3-1F6A-41B6-8EE0-6FDCBA34413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792000" y="4605832"/>
            <a:ext cx="198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id="{B2738624-9DAA-4152-9A77-80BBB71AD5F1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3180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9" name="Рисунок 15">
            <a:extLst>
              <a:ext uri="{FF2B5EF4-FFF2-40B4-BE49-F238E27FC236}">
                <a16:creationId xmlns:a16="http://schemas.microsoft.com/office/drawing/2014/main" id="{522AE46C-0845-4BB0-9861-06071BCF56F6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277185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0" name="Рисунок 15">
            <a:extLst>
              <a:ext uri="{FF2B5EF4-FFF2-40B4-BE49-F238E27FC236}">
                <a16:creationId xmlns:a16="http://schemas.microsoft.com/office/drawing/2014/main" id="{D791A6AF-478F-443B-A785-F82A8DBA9F30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5112287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1" name="Рисунок 15">
            <a:extLst>
              <a:ext uri="{FF2B5EF4-FFF2-40B4-BE49-F238E27FC236}">
                <a16:creationId xmlns:a16="http://schemas.microsoft.com/office/drawing/2014/main" id="{1A65AFE9-2875-44A5-BF13-6E8438892669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45195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62" name="Рисунок 15">
            <a:extLst>
              <a:ext uri="{FF2B5EF4-FFF2-40B4-BE49-F238E27FC236}">
                <a16:creationId xmlns:a16="http://schemas.microsoft.com/office/drawing/2014/main" id="{069B9167-077F-4123-82C5-01EB62AFB3E6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780587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4286605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39462-198B-4899-B0FF-59A020C847EC}" type="datetimeFigureOut">
              <a:rPr lang="ru-RU" smtClean="0"/>
              <a:pPr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55640-D00B-4746-80D7-963C92A3B1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143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edsoo.ru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fgos2022@instrao.r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57177" y="2305050"/>
            <a:ext cx="6276974" cy="2724150"/>
          </a:xfrm>
        </p:spPr>
        <p:txBody>
          <a:bodyPr anchor="ctr" anchorCtr="0">
            <a:noAutofit/>
          </a:bodyPr>
          <a:lstStyle/>
          <a:p>
            <a:pPr algn="l"/>
            <a:r>
              <a:rPr lang="ru-RU" sz="2400" b="1" dirty="0">
                <a:solidFill>
                  <a:srgbClr val="20377B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Организационное и методическое сопровождение работ по введению обновленных федеральных государственных образовательных стандартов и формированию функциональной грамотности обучающихся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57176" y="5559972"/>
            <a:ext cx="6276975" cy="399394"/>
          </a:xfrm>
        </p:spPr>
        <p:txBody>
          <a:bodyPr anchor="ctr" anchorCtr="0">
            <a:normAutofit/>
          </a:bodyPr>
          <a:lstStyle/>
          <a:p>
            <a:pPr algn="l"/>
            <a:endParaRPr lang="ru-RU" sz="18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462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196" y="161018"/>
            <a:ext cx="9239251" cy="487131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Повестка совещания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3650505"/>
              </p:ext>
            </p:extLst>
          </p:nvPr>
        </p:nvGraphicFramePr>
        <p:xfrm>
          <a:off x="809624" y="778867"/>
          <a:ext cx="10432597" cy="5769926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659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73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07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Вступительное слово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Костенко </a:t>
                      </a:r>
                      <a:r>
                        <a:rPr lang="ru-RU" sz="1300" dirty="0">
                          <a:effectLst/>
                        </a:rPr>
                        <a:t>Максим Александрович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0" i="1" dirty="0" err="1">
                          <a:effectLst/>
                        </a:rPr>
                        <a:t>и.о</a:t>
                      </a:r>
                      <a:r>
                        <a:rPr lang="ru-RU" sz="1300" b="0" i="1" dirty="0">
                          <a:effectLst/>
                        </a:rPr>
                        <a:t>. директора Департамента государственной политики и управления в сфере общего образования Минпросвещения </a:t>
                      </a:r>
                      <a:r>
                        <a:rPr lang="ru-RU" sz="1300" b="0" i="1" dirty="0" smtClean="0">
                          <a:effectLst/>
                        </a:rPr>
                        <a:t>России</a:t>
                      </a:r>
                      <a:endParaRPr lang="ru-RU" sz="1300" b="0" i="1" dirty="0">
                        <a:effectLst/>
                      </a:endParaRPr>
                    </a:p>
                  </a:txBody>
                  <a:tcPr marL="43318" marR="4331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13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Организационное и методическое сопровождение работ по введению обновленных федеральных государственных образовательных стандартов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Лагунова </a:t>
                      </a:r>
                      <a:r>
                        <a:rPr lang="ru-RU" sz="1300" b="1" dirty="0">
                          <a:effectLst/>
                        </a:rPr>
                        <a:t>Людмила Викторовна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i="1" dirty="0">
                          <a:effectLst/>
                        </a:rPr>
                        <a:t>начальник отдела содержания и методов обучения в сфере начального общего, основного общего и среднего общего образования Департамента государственной политики и управления в сфере общего образования Минпросвещения </a:t>
                      </a:r>
                      <a:r>
                        <a:rPr lang="ru-RU" sz="1300" i="1" dirty="0" smtClean="0">
                          <a:effectLst/>
                        </a:rPr>
                        <a:t>России</a:t>
                      </a:r>
                      <a:endParaRPr lang="ru-RU" sz="1300" i="1" dirty="0">
                        <a:effectLst/>
                      </a:endParaRPr>
                    </a:p>
                  </a:txBody>
                  <a:tcPr marL="43318" marR="4331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21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О подготовке к введению обновленных федеральных государственных образовательных </a:t>
                      </a:r>
                      <a:r>
                        <a:rPr lang="ru-RU" sz="1300" dirty="0" smtClean="0">
                          <a:effectLst/>
                        </a:rPr>
                        <a:t>стандартов</a:t>
                      </a:r>
                      <a:endParaRPr lang="ru-RU" sz="13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Суханова Татьяна Владимировна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i="1" dirty="0" err="1">
                          <a:effectLst/>
                        </a:rPr>
                        <a:t>и.о</a:t>
                      </a:r>
                      <a:r>
                        <a:rPr lang="ru-RU" sz="1300" i="1" dirty="0">
                          <a:effectLst/>
                        </a:rPr>
                        <a:t>. директора ФГБНУ «Институт стратегии развития образования Российской академии образования</a:t>
                      </a:r>
                      <a:r>
                        <a:rPr lang="ru-RU" sz="1300" i="1" dirty="0" smtClean="0">
                          <a:effectLst/>
                        </a:rPr>
                        <a:t>»</a:t>
                      </a:r>
                      <a:endParaRPr lang="ru-RU" sz="1300" i="1" dirty="0">
                        <a:effectLst/>
                      </a:endParaRPr>
                    </a:p>
                  </a:txBody>
                  <a:tcPr marL="43318" marR="4331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54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Мероприятия Академии Минпросвещения, направленные на </a:t>
                      </a:r>
                      <a:r>
                        <a:rPr lang="ru-RU" sz="1300" dirty="0" smtClean="0">
                          <a:effectLst/>
                        </a:rPr>
                        <a:t>подготовку к </a:t>
                      </a:r>
                      <a:r>
                        <a:rPr lang="ru-RU" sz="1300" dirty="0">
                          <a:effectLst/>
                        </a:rPr>
                        <a:t>участию в международных исследованиях </a:t>
                      </a:r>
                      <a:r>
                        <a:rPr lang="ru-RU" sz="1300" dirty="0" smtClean="0">
                          <a:effectLst/>
                        </a:rPr>
                        <a:t>качества</a:t>
                      </a:r>
                      <a:r>
                        <a:rPr lang="ru-RU" sz="1300" baseline="0" dirty="0" smtClean="0">
                          <a:effectLst/>
                        </a:rPr>
                        <a:t> </a:t>
                      </a:r>
                      <a:r>
                        <a:rPr lang="ru-RU" sz="1300" dirty="0" smtClean="0">
                          <a:effectLst/>
                        </a:rPr>
                        <a:t>образования и </a:t>
                      </a:r>
                      <a:r>
                        <a:rPr lang="ru-RU" sz="1300" dirty="0">
                          <a:effectLst/>
                        </a:rPr>
                        <a:t>внедрение обновленных ФГОС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Кузьмин </a:t>
                      </a:r>
                      <a:r>
                        <a:rPr lang="ru-RU" sz="1300" b="1" dirty="0">
                          <a:effectLst/>
                        </a:rPr>
                        <a:t>Павел Владимирович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i="1" dirty="0" err="1">
                          <a:effectLst/>
                        </a:rPr>
                        <a:t>и.о</a:t>
                      </a:r>
                      <a:r>
                        <a:rPr lang="ru-RU" sz="1300" i="1" dirty="0">
                          <a:effectLst/>
                        </a:rPr>
                        <a:t>. директора ФГАОУ ДПО «Академия Минпросвещения России</a:t>
                      </a:r>
                      <a:r>
                        <a:rPr lang="ru-RU" sz="1300" i="1" dirty="0" smtClean="0">
                          <a:effectLst/>
                        </a:rPr>
                        <a:t>»</a:t>
                      </a:r>
                      <a:endParaRPr lang="ru-RU" sz="1300" i="1" dirty="0">
                        <a:effectLst/>
                      </a:endParaRPr>
                    </a:p>
                  </a:txBody>
                  <a:tcPr marL="43318" marR="4331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Анализ участия субъектов Российской Федерации в использовании ресурсов портала «Электронный банк заданий для оценки функциональной </a:t>
                      </a:r>
                      <a:r>
                        <a:rPr lang="ru-RU" sz="1300" dirty="0" smtClean="0">
                          <a:effectLst/>
                        </a:rPr>
                        <a:t>грамотности»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Суханов </a:t>
                      </a:r>
                      <a:r>
                        <a:rPr lang="ru-RU" sz="1300" b="1" dirty="0">
                          <a:effectLst/>
                        </a:rPr>
                        <a:t>Даниил Артемович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i="1" dirty="0" smtClean="0">
                          <a:effectLst/>
                        </a:rPr>
                        <a:t>начальник управления разработки ведомственных информационных систем ФГАУ «Федеральный институт цифровой трансформации в сфере образования»</a:t>
                      </a:r>
                      <a:endParaRPr lang="ru-RU" sz="1300" i="1" dirty="0">
                        <a:effectLst/>
                      </a:endParaRPr>
                    </a:p>
                  </a:txBody>
                  <a:tcPr marL="43318" marR="4331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72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Участие Академии в реализации каскадной модели </a:t>
                      </a:r>
                      <a:r>
                        <a:rPr lang="ru-RU" sz="1300" dirty="0" smtClean="0">
                          <a:effectLst/>
                        </a:rPr>
                        <a:t>подготовки к </a:t>
                      </a:r>
                      <a:r>
                        <a:rPr lang="ru-RU" sz="1300" dirty="0">
                          <a:effectLst/>
                        </a:rPr>
                        <a:t>реализации требований обновленных ФГОС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err="1" smtClean="0">
                          <a:effectLst/>
                        </a:rPr>
                        <a:t>Расташанская</a:t>
                      </a:r>
                      <a:r>
                        <a:rPr lang="ru-RU" sz="1300" b="1" dirty="0" smtClean="0">
                          <a:effectLst/>
                        </a:rPr>
                        <a:t> </a:t>
                      </a:r>
                      <a:r>
                        <a:rPr lang="ru-RU" sz="1300" b="1" dirty="0">
                          <a:effectLst/>
                        </a:rPr>
                        <a:t>Татьяна Владимировна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i="1" dirty="0">
                          <a:effectLst/>
                        </a:rPr>
                        <a:t>начальник управления развития дополнительного профессионального образования ФГАОУ ДПО «Академия Минпросвещения России</a:t>
                      </a:r>
                      <a:r>
                        <a:rPr lang="ru-RU" sz="1300" i="1" dirty="0" smtClean="0">
                          <a:effectLst/>
                        </a:rPr>
                        <a:t>»</a:t>
                      </a:r>
                      <a:endParaRPr lang="ru-RU" sz="1300" i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184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7.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Обеспечение </a:t>
                      </a:r>
                      <a:r>
                        <a:rPr lang="ru-RU" sz="1300" dirty="0" smtClean="0">
                          <a:effectLst/>
                        </a:rPr>
                        <a:t>100%доступности </a:t>
                      </a:r>
                      <a:r>
                        <a:rPr lang="ru-RU" sz="1300" dirty="0">
                          <a:effectLst/>
                        </a:rPr>
                        <a:t>дошкольного образования для детей в возрасте от 3 до 7 лет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Костюк </a:t>
                      </a:r>
                      <a:r>
                        <a:rPr lang="ru-RU" sz="1300" b="1" dirty="0">
                          <a:effectLst/>
                        </a:rPr>
                        <a:t>Наталья </a:t>
                      </a:r>
                      <a:r>
                        <a:rPr lang="ru-RU" sz="1300" b="1" dirty="0" smtClean="0">
                          <a:effectLst/>
                        </a:rPr>
                        <a:t>Юрьевна</a:t>
                      </a:r>
                      <a:endParaRPr lang="ru-RU" sz="1300" b="1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i="1" dirty="0">
                          <a:effectLst/>
                        </a:rPr>
                        <a:t>начальник отдела дошкольного образования Департамента государственной политики и управления в сфере общего образования Минпросвещения России Минпросвещения России</a:t>
                      </a:r>
                      <a:endParaRPr lang="ru-RU" sz="1300" i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3318" marR="43318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5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605" y="231960"/>
            <a:ext cx="9239251" cy="487131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Функциональная грамотность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E1A10536-C6A8-4648-B5D6-7F04943FDA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3330993"/>
              </p:ext>
            </p:extLst>
          </p:nvPr>
        </p:nvGraphicFramePr>
        <p:xfrm>
          <a:off x="518604" y="1003176"/>
          <a:ext cx="10960382" cy="554623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943202">
                  <a:extLst>
                    <a:ext uri="{9D8B030D-6E8A-4147-A177-3AD203B41FA5}">
                      <a16:colId xmlns:a16="http://schemas.microsoft.com/office/drawing/2014/main" val="1241907980"/>
                    </a:ext>
                  </a:extLst>
                </a:gridCol>
                <a:gridCol w="7017180">
                  <a:extLst>
                    <a:ext uri="{9D8B030D-6E8A-4147-A177-3AD203B41FA5}">
                      <a16:colId xmlns:a16="http://schemas.microsoft.com/office/drawing/2014/main" val="3413231816"/>
                    </a:ext>
                  </a:extLst>
                </a:gridCol>
              </a:tblGrid>
              <a:tr h="517033">
                <a:tc rowSpan="2">
                  <a:txBody>
                    <a:bodyPr/>
                    <a:lstStyle/>
                    <a:p>
                      <a:r>
                        <a:rPr lang="ru-RU" sz="2000" dirty="0"/>
                        <a:t>Функциональная грамотность –  </a:t>
                      </a:r>
                      <a:r>
                        <a:rPr lang="ru-RU" sz="2000" b="0" dirty="0"/>
                        <a:t>способность решать учебные задачи и жизненные проблемные ситуации на основе сформированных предметных, метапредметных и универсальных способов деятельности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Нормативно-правовые акты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1556240"/>
                  </a:ext>
                </a:extLst>
              </a:tr>
              <a:tr h="488059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1800" dirty="0" smtClean="0"/>
                        <a:t>Указ Президента РФ от 7 мая 2018 г. № 204 «О национальных целях и стратегических задачах развития Российской Федерации на период до 2024 года»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800" dirty="0" smtClean="0"/>
                        <a:t>Указ Президента Российской</a:t>
                      </a:r>
                      <a:r>
                        <a:rPr lang="ru-RU" sz="1800" baseline="0" dirty="0" smtClean="0"/>
                        <a:t> Федерации</a:t>
                      </a:r>
                      <a:r>
                        <a:rPr lang="ru-RU" sz="1800" dirty="0" smtClean="0"/>
                        <a:t> от 21 июля 2020 г. № 474 «О национальных целях развития Российской Федерации на период до 2030 года»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800" dirty="0" smtClean="0"/>
                        <a:t>Распоряжение Минпросвещения России от 12.01.2021 № Р-6 «Об утверждении методических рекомендаций по созданию и функционированию в общеобразовательных организациях, расположенных в сельской местности и малых городах, центров образования естественно-научной и технологической направленностей»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800" dirty="0" smtClean="0"/>
                        <a:t>Приказ Минпросвещения России от 31 мая 2021 № 286 «Об утверждении федерального государственного образовательного стандарта начального общего образования»</a:t>
                      </a:r>
                    </a:p>
                    <a:p>
                      <a:pPr marL="342900" indent="-342900">
                        <a:buFontTx/>
                        <a:buAutoNum type="arabicPeriod"/>
                      </a:pPr>
                      <a:r>
                        <a:rPr lang="ru-RU" sz="1800" dirty="0" smtClean="0"/>
                        <a:t>Приказ Минпросвещения России от 31 мая 2021 № 287 «Об утверждении федерального государственного образовательного стандарта основного общего образования»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2118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022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67" y="374003"/>
            <a:ext cx="9239251" cy="487131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Прогнозирование успеха</a:t>
            </a:r>
          </a:p>
        </p:txBody>
      </p:sp>
      <p:graphicFrame>
        <p:nvGraphicFramePr>
          <p:cNvPr id="4" name="Таблица 4">
            <a:extLst>
              <a:ext uri="{FF2B5EF4-FFF2-40B4-BE49-F238E27FC236}">
                <a16:creationId xmlns:a16="http://schemas.microsoft.com/office/drawing/2014/main" id="{208270F9-E045-4B15-B68B-1A8DEF3761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210319"/>
              </p:ext>
            </p:extLst>
          </p:nvPr>
        </p:nvGraphicFramePr>
        <p:xfrm>
          <a:off x="612467" y="1337458"/>
          <a:ext cx="10768706" cy="4859156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266613">
                  <a:extLst>
                    <a:ext uri="{9D8B030D-6E8A-4147-A177-3AD203B41FA5}">
                      <a16:colId xmlns:a16="http://schemas.microsoft.com/office/drawing/2014/main" val="1173992025"/>
                    </a:ext>
                  </a:extLst>
                </a:gridCol>
                <a:gridCol w="3404377">
                  <a:extLst>
                    <a:ext uri="{9D8B030D-6E8A-4147-A177-3AD203B41FA5}">
                      <a16:colId xmlns:a16="http://schemas.microsoft.com/office/drawing/2014/main" val="115202853"/>
                    </a:ext>
                  </a:extLst>
                </a:gridCol>
                <a:gridCol w="1249478">
                  <a:extLst>
                    <a:ext uri="{9D8B030D-6E8A-4147-A177-3AD203B41FA5}">
                      <a16:colId xmlns:a16="http://schemas.microsoft.com/office/drawing/2014/main" val="1010693434"/>
                    </a:ext>
                  </a:extLst>
                </a:gridCol>
                <a:gridCol w="1493942">
                  <a:extLst>
                    <a:ext uri="{9D8B030D-6E8A-4147-A177-3AD203B41FA5}">
                      <a16:colId xmlns:a16="http://schemas.microsoft.com/office/drawing/2014/main" val="3778082769"/>
                    </a:ext>
                  </a:extLst>
                </a:gridCol>
                <a:gridCol w="1204208">
                  <a:extLst>
                    <a:ext uri="{9D8B030D-6E8A-4147-A177-3AD203B41FA5}">
                      <a16:colId xmlns:a16="http://schemas.microsoft.com/office/drawing/2014/main" val="3114492061"/>
                    </a:ext>
                  </a:extLst>
                </a:gridCol>
                <a:gridCol w="1150088">
                  <a:extLst>
                    <a:ext uri="{9D8B030D-6E8A-4147-A177-3AD203B41FA5}">
                      <a16:colId xmlns:a16="http://schemas.microsoft.com/office/drawing/2014/main" val="1136644251"/>
                    </a:ext>
                  </a:extLst>
                </a:gridCol>
              </a:tblGrid>
              <a:tr h="669816"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2021</a:t>
                      </a:r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/20</a:t>
                      </a:r>
                      <a:r>
                        <a:rPr lang="ru-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-RU" sz="1600" noProof="0" dirty="0">
                          <a:solidFill>
                            <a:schemeClr val="accent5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</a:t>
                      </a:r>
                      <a:r>
                        <a:rPr lang="ru" sz="1600" noProof="0" dirty="0">
                          <a:solidFill>
                            <a:schemeClr val="accent5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атематическая грамотность, креативное мышление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8533510"/>
                  </a:ext>
                </a:extLst>
              </a:tr>
              <a:tr h="454189"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2022/</a:t>
                      </a:r>
                      <a:r>
                        <a:rPr lang="ru-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2241892"/>
                  </a:ext>
                </a:extLst>
              </a:tr>
              <a:tr h="474723"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2023/</a:t>
                      </a:r>
                      <a:r>
                        <a:rPr lang="ru-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2024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600" noProof="0" dirty="0">
                          <a:solidFill>
                            <a:srgbClr val="00B05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Естественнонаучная грамотность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337150"/>
                  </a:ext>
                </a:extLst>
              </a:tr>
              <a:tr h="546600"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2024/</a:t>
                      </a:r>
                      <a:r>
                        <a:rPr lang="ru-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2025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11027"/>
                  </a:ext>
                </a:extLst>
              </a:tr>
              <a:tr h="484991"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2025/</a:t>
                      </a:r>
                      <a:r>
                        <a:rPr lang="ru-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2026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495943"/>
                  </a:ext>
                </a:extLst>
              </a:tr>
              <a:tr h="577403"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2026/</a:t>
                      </a:r>
                      <a:r>
                        <a:rPr lang="ru-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2027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600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Читательская грамотность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132828"/>
                  </a:ext>
                </a:extLst>
              </a:tr>
              <a:tr h="556868"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2027/</a:t>
                      </a:r>
                      <a:r>
                        <a:rPr lang="ru-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2028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300830"/>
                  </a:ext>
                </a:extLst>
              </a:tr>
              <a:tr h="5650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2028/</a:t>
                      </a:r>
                      <a:r>
                        <a:rPr lang="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2029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728417"/>
                  </a:ext>
                </a:extLst>
              </a:tr>
              <a:tr h="5295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2029/</a:t>
                      </a:r>
                      <a:r>
                        <a:rPr lang="ru" sz="1600" b="1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2030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600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Математическая грамотность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endParaRPr lang="ru" sz="160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ru" sz="1600" b="1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класс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078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871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109" y="107672"/>
            <a:ext cx="9239251" cy="487131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Когнитивные уровни</a:t>
            </a:r>
          </a:p>
        </p:txBody>
      </p:sp>
      <p:graphicFrame>
        <p:nvGraphicFramePr>
          <p:cNvPr id="5" name="Таблица 4">
            <a:extLst>
              <a:ext uri="{FF2B5EF4-FFF2-40B4-BE49-F238E27FC236}">
                <a16:creationId xmlns:a16="http://schemas.microsoft.com/office/drawing/2014/main" id="{07E3AB9D-F190-4127-8C04-699AF3C6FF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980866"/>
              </p:ext>
            </p:extLst>
          </p:nvPr>
        </p:nvGraphicFramePr>
        <p:xfrm>
          <a:off x="355109" y="763480"/>
          <a:ext cx="11327906" cy="5567423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738297">
                  <a:extLst>
                    <a:ext uri="{9D8B030D-6E8A-4147-A177-3AD203B41FA5}">
                      <a16:colId xmlns:a16="http://schemas.microsoft.com/office/drawing/2014/main" val="1173992025"/>
                    </a:ext>
                  </a:extLst>
                </a:gridCol>
                <a:gridCol w="2021949">
                  <a:extLst>
                    <a:ext uri="{9D8B030D-6E8A-4147-A177-3AD203B41FA5}">
                      <a16:colId xmlns:a16="http://schemas.microsoft.com/office/drawing/2014/main" val="115202853"/>
                    </a:ext>
                  </a:extLst>
                </a:gridCol>
                <a:gridCol w="2811221">
                  <a:extLst>
                    <a:ext uri="{9D8B030D-6E8A-4147-A177-3AD203B41FA5}">
                      <a16:colId xmlns:a16="http://schemas.microsoft.com/office/drawing/2014/main" val="1010693434"/>
                    </a:ext>
                  </a:extLst>
                </a:gridCol>
                <a:gridCol w="4756439">
                  <a:extLst>
                    <a:ext uri="{9D8B030D-6E8A-4147-A177-3AD203B41FA5}">
                      <a16:colId xmlns:a16="http://schemas.microsoft.com/office/drawing/2014/main" val="3778082769"/>
                    </a:ext>
                  </a:extLst>
                </a:gridCol>
              </a:tblGrid>
              <a:tr h="355343">
                <a:tc>
                  <a:txBody>
                    <a:bodyPr/>
                    <a:lstStyle/>
                    <a:p>
                      <a:pPr algn="ctr" rtl="0"/>
                      <a:endParaRPr lang="ru" sz="1600" b="1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" sz="1600" noProof="0" dirty="0">
                          <a:solidFill>
                            <a:schemeClr val="bg1"/>
                          </a:solidFill>
                        </a:rPr>
                        <a:t>Компетенции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" sz="1600" noProof="0" dirty="0">
                          <a:solidFill>
                            <a:schemeClr val="bg1"/>
                          </a:solidFill>
                        </a:rPr>
                        <a:t>Меры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600" noProof="0" dirty="0">
                          <a:solidFill>
                            <a:schemeClr val="bg1"/>
                          </a:solidFill>
                        </a:rPr>
                        <a:t>Содержание ДППО</a:t>
                      </a:r>
                      <a:r>
                        <a:rPr lang="ru" sz="1600" noProof="0" dirty="0">
                          <a:solidFill>
                            <a:schemeClr val="bg1"/>
                          </a:solidFill>
                        </a:rPr>
                        <a:t> + рекомендации учителям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55520191"/>
                  </a:ext>
                </a:extLst>
              </a:tr>
              <a:tr h="1549453"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1" noProof="0" dirty="0"/>
                        <a:t>1-2 уровень</a:t>
                      </a:r>
                    </a:p>
                    <a:p>
                      <a:pPr algn="ctr" rtl="0"/>
                      <a:r>
                        <a:rPr lang="ru-RU" sz="1600" b="1" noProof="0" dirty="0"/>
                        <a:t>«Пороговый»</a:t>
                      </a:r>
                      <a:endParaRPr lang="ru" sz="1600" b="1" noProof="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-RU" sz="1200" b="1" noProof="0" dirty="0">
                          <a:solidFill>
                            <a:schemeClr val="tx1"/>
                          </a:solidFill>
                        </a:rPr>
                        <a:t>Д</a:t>
                      </a:r>
                      <a:r>
                        <a:rPr lang="ru" sz="1200" b="1" noProof="0" dirty="0">
                          <a:solidFill>
                            <a:schemeClr val="tx1"/>
                          </a:solidFill>
                        </a:rPr>
                        <a:t>емонстрациях, применение знаний и умений в простейших учебных ситуациях 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200" b="1" noProof="0" dirty="0">
                          <a:solidFill>
                            <a:schemeClr val="tx1"/>
                          </a:solidFill>
                        </a:rPr>
                        <a:t>Углубление предметного содержания</a:t>
                      </a:r>
                    </a:p>
                    <a:p>
                      <a:pPr algn="l" rtl="0"/>
                      <a:r>
                        <a:rPr lang="en-US" sz="1200" b="1" noProof="0" dirty="0">
                          <a:solidFill>
                            <a:schemeClr val="tx1"/>
                          </a:solidFill>
                        </a:rPr>
                        <a:t>PISA</a:t>
                      </a:r>
                      <a:r>
                        <a:rPr lang="ru-RU" sz="1200" b="1" noProof="0" dirty="0">
                          <a:solidFill>
                            <a:schemeClr val="tx1"/>
                          </a:solidFill>
                        </a:rPr>
                        <a:t>-тренировки</a:t>
                      </a:r>
                    </a:p>
                    <a:p>
                      <a:pPr algn="l" rtl="0"/>
                      <a:r>
                        <a:rPr lang="en-US" sz="1200" b="1" noProof="0" dirty="0">
                          <a:solidFill>
                            <a:schemeClr val="tx1"/>
                          </a:solidFill>
                        </a:rPr>
                        <a:t>PISA</a:t>
                      </a:r>
                      <a:r>
                        <a:rPr lang="ru-RU" sz="1200" b="1" noProof="0" dirty="0">
                          <a:solidFill>
                            <a:schemeClr val="tx1"/>
                          </a:solidFill>
                        </a:rPr>
                        <a:t>-метод и </a:t>
                      </a:r>
                      <a:r>
                        <a:rPr lang="ru-RU" sz="1200" b="1" noProof="0" dirty="0" err="1">
                          <a:solidFill>
                            <a:schemeClr val="tx1"/>
                          </a:solidFill>
                        </a:rPr>
                        <a:t>дидакт</a:t>
                      </a:r>
                      <a:r>
                        <a:rPr lang="ru-RU" sz="1200" b="1" noProof="0" dirty="0">
                          <a:solidFill>
                            <a:schemeClr val="tx1"/>
                          </a:solidFill>
                        </a:rPr>
                        <a:t> материалы</a:t>
                      </a:r>
                    </a:p>
                    <a:p>
                      <a:pPr algn="l" rtl="0"/>
                      <a:r>
                        <a:rPr lang="en-US" sz="1200" b="1" noProof="0" dirty="0">
                          <a:solidFill>
                            <a:schemeClr val="tx1"/>
                          </a:solidFill>
                        </a:rPr>
                        <a:t>PISA</a:t>
                      </a:r>
                      <a:r>
                        <a:rPr lang="ru-RU" sz="1200" b="1" noProof="0" dirty="0">
                          <a:solidFill>
                            <a:schemeClr val="tx1"/>
                          </a:solidFill>
                        </a:rPr>
                        <a:t>-интеграция в текущий УП</a:t>
                      </a:r>
                    </a:p>
                    <a:p>
                      <a:pPr algn="l" rtl="0"/>
                      <a:r>
                        <a:rPr lang="ru-RU" sz="1200" b="1" noProof="0" dirty="0">
                          <a:solidFill>
                            <a:schemeClr val="tx1"/>
                          </a:solidFill>
                        </a:rPr>
                        <a:t>Работа с НОР</a:t>
                      </a:r>
                      <a:br>
                        <a:rPr lang="ru-RU" sz="1200" b="1" noProof="0" dirty="0">
                          <a:solidFill>
                            <a:schemeClr val="tx1"/>
                          </a:solidFill>
                        </a:rPr>
                      </a:br>
                      <a:r>
                        <a:rPr lang="ru-RU" sz="1200" b="1" noProof="0" dirty="0" err="1">
                          <a:solidFill>
                            <a:schemeClr val="tx1"/>
                          </a:solidFill>
                        </a:rPr>
                        <a:t>Проф</a:t>
                      </a:r>
                      <a:r>
                        <a:rPr lang="ru-RU" sz="1200" b="1" noProof="0" dirty="0">
                          <a:solidFill>
                            <a:schemeClr val="tx1"/>
                          </a:solidFill>
                        </a:rPr>
                        <a:t> развитие учителей</a:t>
                      </a:r>
                      <a:endParaRPr lang="ru" sz="12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Предметное содержание и методика обучения</a:t>
                      </a:r>
                    </a:p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Практико-ориентированный подход</a:t>
                      </a:r>
                    </a:p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Понятие, методика формирования ФГ и методология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PISA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ru-RU" sz="1200" b="1">
                          <a:solidFill>
                            <a:schemeClr val="tx1"/>
                          </a:solidFill>
                        </a:rPr>
                        <a:t>по </a:t>
                      </a:r>
                      <a:r>
                        <a:rPr lang="ru-RU" sz="1200" b="1" smtClean="0">
                          <a:solidFill>
                            <a:schemeClr val="tx1"/>
                          </a:solidFill>
                        </a:rPr>
                        <a:t>направлениям + началка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Смысловое чтение (все)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Практика</a:t>
                      </a:r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 лучшего опыта (стажировки)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Проектирование учебно-воспитательного процесса в методологии ФГ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Формирующее оценивание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783715"/>
                  </a:ext>
                </a:extLst>
              </a:tr>
              <a:tr h="2201854"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1" noProof="0" dirty="0"/>
                        <a:t>3-4 уровень</a:t>
                      </a:r>
                    </a:p>
                    <a:p>
                      <a:pPr algn="ctr" rtl="0"/>
                      <a:r>
                        <a:rPr lang="ru-RU" sz="1600" b="1" noProof="0" dirty="0"/>
                        <a:t>«500+»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200" b="1" noProof="0" dirty="0">
                          <a:solidFill>
                            <a:schemeClr val="tx1"/>
                          </a:solidFill>
                        </a:rPr>
                        <a:t>Использование знания для получения новой информации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200" b="1" noProof="0" dirty="0">
                          <a:solidFill>
                            <a:schemeClr val="tx1"/>
                          </a:solidFill>
                        </a:rPr>
                        <a:t>Предметно-развивающая среда в школе</a:t>
                      </a:r>
                    </a:p>
                    <a:p>
                      <a:pPr algn="l" rtl="0"/>
                      <a:r>
                        <a:rPr lang="ru" sz="1200" b="1" noProof="0" dirty="0">
                          <a:solidFill>
                            <a:schemeClr val="tx1"/>
                          </a:solidFill>
                        </a:rPr>
                        <a:t>Модернизация ПК учителей</a:t>
                      </a:r>
                    </a:p>
                    <a:p>
                      <a:pPr algn="l" rtl="0"/>
                      <a:r>
                        <a:rPr lang="ru" sz="1200" b="1" noProof="0" dirty="0">
                          <a:solidFill>
                            <a:schemeClr val="tx1"/>
                          </a:solidFill>
                        </a:rPr>
                        <a:t>Модернизация внеурочки (ЕН, профориентация)</a:t>
                      </a:r>
                    </a:p>
                    <a:p>
                      <a:pPr algn="l" rtl="0"/>
                      <a:r>
                        <a:rPr lang="ru" sz="1200" b="1" noProof="0" dirty="0">
                          <a:solidFill>
                            <a:schemeClr val="tx1"/>
                          </a:solidFill>
                        </a:rPr>
                        <a:t>Интеграция с доп образованием</a:t>
                      </a:r>
                    </a:p>
                    <a:p>
                      <a:pPr algn="l" rtl="0"/>
                      <a:r>
                        <a:rPr lang="ru" sz="1200" b="1" noProof="0" dirty="0">
                          <a:solidFill>
                            <a:schemeClr val="tx1"/>
                          </a:solidFill>
                        </a:rPr>
                        <a:t>Программы воспитания (самоуправление, экологическое и т.д.)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Анализ данных и модернизация</a:t>
                      </a:r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 СОКО (по уровням)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Инновационные </a:t>
                      </a:r>
                      <a:r>
                        <a:rPr lang="ru-RU" sz="1200" b="1" baseline="0" dirty="0" err="1">
                          <a:solidFill>
                            <a:schemeClr val="tx1"/>
                          </a:solidFill>
                        </a:rPr>
                        <a:t>педтехнологии</a:t>
                      </a:r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 и методики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Проектное </a:t>
                      </a:r>
                      <a:r>
                        <a:rPr lang="ru-RU" sz="1200" b="1" baseline="0" dirty="0" err="1">
                          <a:solidFill>
                            <a:schemeClr val="tx1"/>
                          </a:solidFill>
                        </a:rPr>
                        <a:t>обучение+исследовательская</a:t>
                      </a:r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 работа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Мотивирующее обучение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Адаптивное обучение (</a:t>
                      </a:r>
                      <a:r>
                        <a:rPr lang="ru-RU" sz="1200" b="1" baseline="0" dirty="0" err="1">
                          <a:solidFill>
                            <a:schemeClr val="tx1"/>
                          </a:solidFill>
                        </a:rPr>
                        <a:t>диф</a:t>
                      </a:r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 подход)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Коллективное обучение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4К</a:t>
                      </a:r>
                    </a:p>
                    <a:p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Школьные:</a:t>
                      </a:r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 команды, уклад/климат, безопасность (</a:t>
                      </a:r>
                      <a:r>
                        <a:rPr lang="ru-RU" sz="1200" b="1" baseline="0" dirty="0" err="1">
                          <a:solidFill>
                            <a:schemeClr val="tx1"/>
                          </a:solidFill>
                        </a:rPr>
                        <a:t>буллинг</a:t>
                      </a:r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), коммуникация, сотрудничество, медиация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Профиль и </a:t>
                      </a:r>
                      <a:r>
                        <a:rPr lang="ru-RU" sz="1200" b="1" baseline="0" dirty="0" err="1">
                          <a:solidFill>
                            <a:schemeClr val="tx1"/>
                          </a:solidFill>
                        </a:rPr>
                        <a:t>предпрофиль</a:t>
                      </a:r>
                      <a:endParaRPr lang="ru-RU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</a:rPr>
                        <a:t>Внеурочная деятельность: </a:t>
                      </a:r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ЕН, профориентация</a:t>
                      </a:r>
                    </a:p>
                    <a:p>
                      <a:r>
                        <a:rPr lang="ru-RU" sz="1200" b="1" baseline="0" dirty="0">
                          <a:solidFill>
                            <a:schemeClr val="tx1"/>
                          </a:solidFill>
                        </a:rPr>
                        <a:t>ТРИЗ</a:t>
                      </a:r>
                      <a:endParaRPr lang="ru" sz="12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8533510"/>
                  </a:ext>
                </a:extLst>
              </a:tr>
              <a:tr h="1060152">
                <a:tc>
                  <a:txBody>
                    <a:bodyPr/>
                    <a:lstStyle/>
                    <a:p>
                      <a:pPr algn="ctr" rtl="0"/>
                      <a:r>
                        <a:rPr lang="ru-RU" sz="1600" b="1" noProof="0" dirty="0"/>
                        <a:t>5-6 уровень</a:t>
                      </a:r>
                    </a:p>
                    <a:p>
                      <a:pPr algn="ctr" rtl="0"/>
                      <a:r>
                        <a:rPr lang="ru-RU" sz="1600" b="1" noProof="0" dirty="0"/>
                        <a:t>«600+»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200" b="1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Самостоятельное мышление, способоность функционировать в сложных условиях (при постоянных изменениях)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ru" sz="1200" b="1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Конвергентная среда</a:t>
                      </a:r>
                    </a:p>
                    <a:p>
                      <a:pPr algn="l" rtl="0"/>
                      <a:r>
                        <a:rPr lang="ru" sz="1200" b="1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Профильное/предпрофильное обучение с 5 кл.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Проблемно-поисковое обучение</a:t>
                      </a:r>
                    </a:p>
                    <a:p>
                      <a:r>
                        <a:rPr lang="ru-RU" sz="1200" b="1" dirty="0"/>
                        <a:t>Конвергентное обучение</a:t>
                      </a:r>
                    </a:p>
                    <a:p>
                      <a:r>
                        <a:rPr lang="ru-RU" sz="1200" b="1" dirty="0"/>
                        <a:t>Исследование урока (</a:t>
                      </a:r>
                      <a:r>
                        <a:rPr lang="en-US" sz="1200" b="1" dirty="0"/>
                        <a:t>Lesson Study</a:t>
                      </a:r>
                      <a:r>
                        <a:rPr lang="ru-RU" sz="1200" b="1" dirty="0"/>
                        <a:t>)</a:t>
                      </a:r>
                    </a:p>
                    <a:p>
                      <a:r>
                        <a:rPr lang="ru-RU" sz="1200" b="1" dirty="0"/>
                        <a:t>Познавательная активность</a:t>
                      </a:r>
                    </a:p>
                    <a:p>
                      <a:r>
                        <a:rPr lang="ru-RU" sz="1200" b="1" dirty="0"/>
                        <a:t>Учебная самостоятельность</a:t>
                      </a:r>
                    </a:p>
                    <a:p>
                      <a:pPr algn="l" rtl="0"/>
                      <a:endParaRPr lang="ru" sz="1200" b="1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22418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1544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A428ED-E8E6-4EBE-8C7C-8E6E2E501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ru-RU" sz="2800" b="1" noProof="1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Приоритетность в краткосрочной перспективе</a:t>
            </a: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898050" y="3513856"/>
            <a:ext cx="9936000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Текст 5">
            <a:extLst>
              <a:ext uri="{FF2B5EF4-FFF2-40B4-BE49-F238E27FC236}">
                <a16:creationId xmlns:a16="http://schemas.microsoft.com/office/drawing/2014/main" id="{51BC54E6-3999-4CE4-8EA6-B2F875F782E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931484" y="3352847"/>
            <a:ext cx="1295400" cy="322018"/>
          </a:xfrm>
          <a:prstGeom prst="rect">
            <a:avLst/>
          </a:prstGeom>
        </p:spPr>
        <p:txBody>
          <a:bodyPr rtlCol="0">
            <a:normAutofit lnSpcReduction="10000"/>
          </a:bodyPr>
          <a:lstStyle/>
          <a:p>
            <a:pPr marL="0" indent="0" rtl="0">
              <a:buNone/>
            </a:pPr>
            <a:r>
              <a:rPr lang="ru-RU" sz="1800" b="1" noProof="1">
                <a:solidFill>
                  <a:srgbClr val="00B050"/>
                </a:solidFill>
              </a:rPr>
              <a:t>С</a:t>
            </a:r>
            <a:r>
              <a:rPr lang="ru-RU" sz="1800" b="1" noProof="1" smtClean="0">
                <a:solidFill>
                  <a:srgbClr val="00B050"/>
                </a:solidFill>
              </a:rPr>
              <a:t>рочно</a:t>
            </a:r>
            <a:endParaRPr lang="ru-RU" sz="1800" b="1" noProof="1">
              <a:solidFill>
                <a:srgbClr val="00B050"/>
              </a:solidFill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51BC54E6-3999-4CE4-8EA6-B2F875F782E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9778" y="3177922"/>
            <a:ext cx="1146319" cy="671867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ru-RU" sz="1800" b="1" noProof="1" smtClean="0">
                <a:solidFill>
                  <a:srgbClr val="FF0000"/>
                </a:solidFill>
              </a:rPr>
              <a:t>Очень срочно</a:t>
            </a:r>
            <a:endParaRPr lang="ru-RU" sz="1800" b="1" noProof="1">
              <a:solidFill>
                <a:srgbClr val="FF0000"/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6053804" y="1272054"/>
            <a:ext cx="0" cy="4937124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Текст 5">
            <a:extLst>
              <a:ext uri="{FF2B5EF4-FFF2-40B4-BE49-F238E27FC236}">
                <a16:creationId xmlns:a16="http://schemas.microsoft.com/office/drawing/2014/main" id="{51BC54E6-3999-4CE4-8EA6-B2F875F782E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603055" y="6343650"/>
            <a:ext cx="901498" cy="356744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marL="0" indent="0" rtl="0">
              <a:buNone/>
            </a:pPr>
            <a:r>
              <a:rPr lang="ru-RU" sz="1800" b="1" noProof="1" smtClean="0">
                <a:solidFill>
                  <a:srgbClr val="00B050"/>
                </a:solidFill>
              </a:rPr>
              <a:t>Важно</a:t>
            </a:r>
            <a:endParaRPr lang="ru-RU" sz="1800" b="1" noProof="1">
              <a:solidFill>
                <a:srgbClr val="00B050"/>
              </a:solidFill>
            </a:endParaRPr>
          </a:p>
        </p:txBody>
      </p:sp>
      <p:sp>
        <p:nvSpPr>
          <p:cNvPr id="9" name="Текст 5">
            <a:extLst>
              <a:ext uri="{FF2B5EF4-FFF2-40B4-BE49-F238E27FC236}">
                <a16:creationId xmlns:a16="http://schemas.microsoft.com/office/drawing/2014/main" id="{51BC54E6-3999-4CE4-8EA6-B2F875F782E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328535" y="848715"/>
            <a:ext cx="1570285" cy="322018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ru-RU" sz="1800" b="1" noProof="1">
                <a:solidFill>
                  <a:srgbClr val="FF0000"/>
                </a:solidFill>
              </a:rPr>
              <a:t>Очень</a:t>
            </a:r>
            <a:r>
              <a:rPr lang="ru-RU" sz="1800" b="1" noProof="1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800" b="1" noProof="1" smtClean="0">
                <a:solidFill>
                  <a:srgbClr val="FF0000"/>
                </a:solidFill>
              </a:rPr>
              <a:t>важно</a:t>
            </a:r>
            <a:endParaRPr lang="ru-RU" sz="1800" b="1" noProof="1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39D47F-EE32-4F68-B18B-C787C8B8B352}"/>
              </a:ext>
            </a:extLst>
          </p:cNvPr>
          <p:cNvSpPr txBox="1"/>
          <p:nvPr/>
        </p:nvSpPr>
        <p:spPr>
          <a:xfrm>
            <a:off x="529989" y="1272054"/>
            <a:ext cx="533606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ПК </a:t>
            </a:r>
            <a:r>
              <a:rPr lang="ru-RU" sz="2000" dirty="0"/>
              <a:t>по направлениям </a:t>
            </a:r>
            <a:r>
              <a:rPr lang="ru-RU" sz="2000" dirty="0" smtClean="0"/>
              <a:t>ФГ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Тренировки обучающихся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Активизация методических служб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Р</a:t>
            </a:r>
            <a:r>
              <a:rPr lang="ru-RU" sz="2000" dirty="0" smtClean="0"/>
              <a:t>азвитие </a:t>
            </a:r>
            <a:r>
              <a:rPr lang="ru-RU" sz="2000" dirty="0"/>
              <a:t>ИКТ-компетенций учителей и </a:t>
            </a:r>
            <a:r>
              <a:rPr lang="ru-RU" sz="2000" dirty="0" smtClean="0"/>
              <a:t>обучающихся</a:t>
            </a:r>
            <a:endParaRPr lang="ru-RU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A39D47F-EE32-4F68-B18B-C787C8B8B352}"/>
              </a:ext>
            </a:extLst>
          </p:cNvPr>
          <p:cNvSpPr txBox="1"/>
          <p:nvPr/>
        </p:nvSpPr>
        <p:spPr>
          <a:xfrm>
            <a:off x="6658654" y="1090866"/>
            <a:ext cx="47305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/>
              <a:t>ПК </a:t>
            </a:r>
            <a:r>
              <a:rPr lang="ru-RU" dirty="0"/>
              <a:t>по </a:t>
            </a:r>
            <a:r>
              <a:rPr lang="ru-RU" dirty="0" smtClean="0"/>
              <a:t>всем предметам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/>
              <a:t>Внеурочная деятельность (ФГ, профориентация, экологическое просвещение)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/>
              <a:t>Олимпиады, конкурсы, сетевые программы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/>
              <a:t>Обеспечение библиотек, в </a:t>
            </a:r>
            <a:r>
              <a:rPr lang="ru-RU" dirty="0" err="1" smtClean="0"/>
              <a:t>т.ч</a:t>
            </a:r>
            <a:r>
              <a:rPr lang="ru-RU" dirty="0" smtClean="0"/>
              <a:t>. электронными ресурсами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6C1974-43C3-4F1F-9AFB-B7B2A8C08185}"/>
              </a:ext>
            </a:extLst>
          </p:cNvPr>
          <p:cNvSpPr txBox="1"/>
          <p:nvPr/>
        </p:nvSpPr>
        <p:spPr>
          <a:xfrm>
            <a:off x="529988" y="3961051"/>
            <a:ext cx="52503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Планирование/мониторинг и </a:t>
            </a:r>
            <a:r>
              <a:rPr lang="ru-RU" sz="2000" dirty="0" smtClean="0"/>
              <a:t>оценка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Внутренняя ОКО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Создание </a:t>
            </a:r>
            <a:r>
              <a:rPr lang="ru-RU" sz="2000" dirty="0"/>
              <a:t>региональных аналитических </a:t>
            </a:r>
            <a:r>
              <a:rPr lang="ru-RU" sz="2000" dirty="0" smtClean="0"/>
              <a:t>служб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Создание </a:t>
            </a:r>
            <a:r>
              <a:rPr lang="ru-RU" sz="2000" dirty="0"/>
              <a:t>положительной образовательной среды, повышение мотивации к </a:t>
            </a:r>
            <a:r>
              <a:rPr lang="ru-RU" sz="2000" dirty="0" smtClean="0"/>
              <a:t>учебе</a:t>
            </a:r>
            <a:endParaRPr lang="ru-RU" sz="2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572E17-30E1-4EE0-9966-EC82A41A021F}"/>
              </a:ext>
            </a:extLst>
          </p:cNvPr>
          <p:cNvSpPr txBox="1"/>
          <p:nvPr/>
        </p:nvSpPr>
        <p:spPr>
          <a:xfrm>
            <a:off x="6658655" y="3839961"/>
            <a:ext cx="48565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Программы </a:t>
            </a:r>
            <a:r>
              <a:rPr lang="ru-RU" sz="2000" dirty="0"/>
              <a:t>раннего развития детей </a:t>
            </a:r>
            <a:r>
              <a:rPr lang="ru-RU" sz="2000" dirty="0" smtClean="0"/>
              <a:t>по ФГ, в </a:t>
            </a:r>
            <a:r>
              <a:rPr lang="ru-RU" sz="2000" dirty="0" err="1" smtClean="0"/>
              <a:t>т.ч</a:t>
            </a:r>
            <a:r>
              <a:rPr lang="ru-RU" sz="2000" dirty="0" smtClean="0"/>
              <a:t>. по читательской грамотности</a:t>
            </a:r>
            <a:endParaRPr lang="ru-RU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Работа с родителями</a:t>
            </a:r>
            <a:endParaRPr lang="ru-RU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Включение проблематики формирования функциональной грамотности в Стратегии </a:t>
            </a:r>
            <a:r>
              <a:rPr lang="ru-RU" sz="2000" dirty="0"/>
              <a:t>развития региональных систем </a:t>
            </a:r>
            <a:r>
              <a:rPr lang="ru-RU" sz="2000" dirty="0" smtClean="0"/>
              <a:t>образования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0832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525" y="365125"/>
            <a:ext cx="9239251" cy="487131"/>
          </a:xfrm>
          <a:ln>
            <a:noFill/>
          </a:ln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Последовательность действий по введению ФГОС</a:t>
            </a:r>
            <a:endParaRPr lang="ru-RU" sz="2800" b="1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462174"/>
              </p:ext>
            </p:extLst>
          </p:nvPr>
        </p:nvGraphicFramePr>
        <p:xfrm>
          <a:off x="655865" y="1159331"/>
          <a:ext cx="10515598" cy="38698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2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81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1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34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23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23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235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823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823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7814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723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Класс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8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9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9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2022/2023 учебный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5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202</a:t>
                      </a:r>
                      <a:r>
                        <a:rPr lang="en-US" sz="1600" dirty="0" smtClean="0">
                          <a:effectLst/>
                        </a:rPr>
                        <a:t>3</a:t>
                      </a:r>
                      <a:r>
                        <a:rPr lang="ru-RU" sz="1600" dirty="0" smtClean="0">
                          <a:effectLst/>
                        </a:rPr>
                        <a:t>/202</a:t>
                      </a:r>
                      <a:r>
                        <a:rPr lang="en-US" sz="1600" dirty="0" smtClean="0">
                          <a:effectLst/>
                        </a:rPr>
                        <a:t>4</a:t>
                      </a: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учебный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59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effectLst/>
                        </a:rPr>
                        <a:t>2024/2025 учебный год</a:t>
                      </a: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effectLst/>
                        </a:rPr>
                        <a:t>2025/2026 учебный год</a:t>
                      </a: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2026/2027 учебный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год</a:t>
                      </a: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Обществозна-ние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Физика, информатика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Химия, ОБЖ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55865" y="5011734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Обязательное введение ФГОС</a:t>
            </a:r>
          </a:p>
          <a:p>
            <a:endParaRPr lang="ru-RU" dirty="0"/>
          </a:p>
          <a:p>
            <a:r>
              <a:rPr lang="ru-RU" dirty="0" smtClean="0"/>
              <a:t>Рекомендуемое введение ФГОС</a:t>
            </a:r>
            <a:endParaRPr lang="en-US" dirty="0" smtClean="0"/>
          </a:p>
          <a:p>
            <a:endParaRPr lang="en-US" dirty="0" smtClean="0"/>
          </a:p>
          <a:p>
            <a:r>
              <a:rPr lang="ru-RU" dirty="0" smtClean="0"/>
              <a:t>Введение </a:t>
            </a:r>
            <a:r>
              <a:rPr lang="ru-RU" dirty="0"/>
              <a:t>ФГОС по мере готовности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054928" y="5543960"/>
            <a:ext cx="677636" cy="372850"/>
          </a:xfrm>
          <a:prstGeom prst="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371975" y="6116212"/>
            <a:ext cx="677636" cy="37285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875314" y="5011734"/>
            <a:ext cx="677636" cy="3728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52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525" y="365125"/>
            <a:ext cx="10173902" cy="487131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Поддержка введения обновленных ФГОС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BF3E0453-3456-478E-B823-CDBB95888E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5285953"/>
              </p:ext>
            </p:extLst>
          </p:nvPr>
        </p:nvGraphicFramePr>
        <p:xfrm>
          <a:off x="390524" y="1084581"/>
          <a:ext cx="11399022" cy="508222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99674">
                  <a:extLst>
                    <a:ext uri="{9D8B030D-6E8A-4147-A177-3AD203B41FA5}">
                      <a16:colId xmlns:a16="http://schemas.microsoft.com/office/drawing/2014/main" val="2300183689"/>
                    </a:ext>
                  </a:extLst>
                </a:gridCol>
                <a:gridCol w="3799674">
                  <a:extLst>
                    <a:ext uri="{9D8B030D-6E8A-4147-A177-3AD203B41FA5}">
                      <a16:colId xmlns:a16="http://schemas.microsoft.com/office/drawing/2014/main" val="4237467393"/>
                    </a:ext>
                  </a:extLst>
                </a:gridCol>
                <a:gridCol w="3799674">
                  <a:extLst>
                    <a:ext uri="{9D8B030D-6E8A-4147-A177-3AD203B41FA5}">
                      <a16:colId xmlns:a16="http://schemas.microsoft.com/office/drawing/2014/main" val="2631226700"/>
                    </a:ext>
                  </a:extLst>
                </a:gridCol>
              </a:tblGrid>
              <a:tr h="418782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Сделано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На стадии завершения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Планируется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85239"/>
                  </a:ext>
                </a:extLst>
              </a:tr>
              <a:tr h="444023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 smtClean="0"/>
                        <a:t>Федеральные государственные образовательные стандарты начального общего и основного </a:t>
                      </a:r>
                      <a:r>
                        <a:rPr lang="ru-RU" sz="2000" smtClean="0"/>
                        <a:t>общего образования</a:t>
                      </a:r>
                      <a:endParaRPr lang="ru-RU" sz="20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 smtClean="0"/>
                        <a:t>Примерные </a:t>
                      </a:r>
                      <a:r>
                        <a:rPr lang="ru-RU" sz="2000" dirty="0"/>
                        <a:t>рабочие программы по учебным </a:t>
                      </a:r>
                      <a:r>
                        <a:rPr lang="ru-RU" sz="2000" dirty="0" smtClean="0"/>
                        <a:t>предметам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 smtClean="0"/>
                        <a:t>Универсальные кодификаторы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/>
                        <a:t>Методические рекомендации по введению ФГОС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/>
                        <a:t>Типовой план введения ФГОС в субъекте Российской Федерации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/>
                        <a:t>ПООП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/>
                        <a:t>Примерные рабочие программы углубленного уровня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/>
                        <a:t>Утверждение нового порядка формирования ФПУ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2000" dirty="0"/>
                        <a:t>Методические рекомендации по </a:t>
                      </a:r>
                      <a:r>
                        <a:rPr lang="ru-RU" sz="2000" dirty="0" smtClean="0"/>
                        <a:t>внеурочной деятельности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2000" dirty="0" smtClean="0"/>
                        <a:t>Типовой комплект методических</a:t>
                      </a:r>
                      <a:r>
                        <a:rPr lang="ru-RU" sz="2000" baseline="0" dirty="0" smtClean="0"/>
                        <a:t> документов</a:t>
                      </a:r>
                      <a:endParaRPr lang="ru-RU" sz="20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/>
                        <a:t>Экспертиза УМК на соответствие обновленным ФГОС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2000" dirty="0"/>
                        <a:t>Утверждение обновленного ФПУ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5328211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83676" y="6241799"/>
            <a:ext cx="1876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2"/>
              </a:rPr>
              <a:t>https://edsoo.ru</a:t>
            </a:r>
            <a:r>
              <a:rPr lang="en-US" dirty="0" smtClean="0">
                <a:hlinkClick r:id="rId2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421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525" y="365125"/>
            <a:ext cx="9239251" cy="487131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Решения совещания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869" y="1039402"/>
            <a:ext cx="10794545" cy="5429434"/>
          </a:xfr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1600" b="1" dirty="0">
                <a:ea typeface="Tahoma" panose="020B0604030504040204" pitchFamily="34" charset="0"/>
                <a:cs typeface="Tahoma" panose="020B0604030504040204" pitchFamily="34" charset="0"/>
              </a:rPr>
              <a:t>Органам исполнительной власти субъектов РФ: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400" b="1" dirty="0" smtClean="0"/>
              <a:t>По вопросу о формировании функциональной грамотности:</a:t>
            </a:r>
          </a:p>
          <a:p>
            <a:pPr indent="-3960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400" dirty="0" smtClean="0"/>
              <a:t>Активизировать </a:t>
            </a:r>
            <a:r>
              <a:rPr lang="ru-RU" sz="1400" dirty="0"/>
              <a:t>работу образовательных организаций по использованию банка заданий для оценки функциональной грамотности</a:t>
            </a:r>
          </a:p>
          <a:p>
            <a:pPr indent="-3960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400" dirty="0"/>
              <a:t>Провести </a:t>
            </a:r>
            <a:r>
              <a:rPr lang="ru-RU" sz="1400" dirty="0" smtClean="0"/>
              <a:t>самоанализ формирования </a:t>
            </a:r>
            <a:r>
              <a:rPr lang="ru-RU" sz="1400" dirty="0"/>
              <a:t>функциональной грамотности обучающихся 8-9 </a:t>
            </a:r>
            <a:r>
              <a:rPr lang="ru-RU" sz="1400" dirty="0" smtClean="0"/>
              <a:t>классов в субъекте РФ.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400" b="1" dirty="0" smtClean="0"/>
              <a:t>По вопросу о введении обновленных ФГОС:</a:t>
            </a:r>
            <a:endParaRPr lang="ru-RU" sz="1400" b="1" dirty="0"/>
          </a:p>
          <a:p>
            <a:pPr indent="-3960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400" dirty="0"/>
              <a:t>Провести самодиагностику готовности субъекта РФ к введению обновленных </a:t>
            </a:r>
            <a:r>
              <a:rPr lang="ru-RU" sz="1400" dirty="0" smtClean="0"/>
              <a:t>ФГОС. Перечень </a:t>
            </a:r>
            <a:r>
              <a:rPr lang="ru-RU" sz="1400" dirty="0"/>
              <a:t>выявленных проблем, решение которых необходимо на </a:t>
            </a:r>
            <a:r>
              <a:rPr lang="ru-RU" sz="1400" dirty="0" smtClean="0"/>
              <a:t>различных </a:t>
            </a:r>
            <a:r>
              <a:rPr lang="ru-RU" sz="1400" dirty="0"/>
              <a:t>уровнях (федеральный, региональный, муниципальный, </a:t>
            </a:r>
            <a:r>
              <a:rPr lang="ru-RU" sz="1400" dirty="0" smtClean="0"/>
              <a:t>уровень образовательной организации), </a:t>
            </a:r>
            <a:r>
              <a:rPr lang="ru-RU" sz="1400" dirty="0"/>
              <a:t>направить на почту </a:t>
            </a:r>
            <a:r>
              <a:rPr lang="en-US" sz="1400" dirty="0" smtClean="0">
                <a:hlinkClick r:id="rId3"/>
              </a:rPr>
              <a:t>fgos2022@instrao.ru</a:t>
            </a:r>
            <a:r>
              <a:rPr lang="ru-RU" sz="1400" dirty="0" smtClean="0"/>
              <a:t> </a:t>
            </a:r>
            <a:r>
              <a:rPr lang="ru-RU" sz="1400" b="1" dirty="0" smtClean="0"/>
              <a:t>до 23 ноября 2021 г.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400" b="1" dirty="0" smtClean="0"/>
              <a:t>По вопросу об обеспечении </a:t>
            </a:r>
            <a:r>
              <a:rPr lang="ru-RU" sz="1400" b="1" dirty="0"/>
              <a:t>100%доступности дошкольного </a:t>
            </a:r>
            <a:r>
              <a:rPr lang="ru-RU" sz="1400" b="1" dirty="0" smtClean="0"/>
              <a:t>образования:</a:t>
            </a:r>
          </a:p>
          <a:p>
            <a:pPr indent="-3960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400" dirty="0"/>
              <a:t>Обеспечить реализацию мероприятий,  направленных на выполнение конституционных гарантий по обеспечению обще доступного дошкольного образования, в том числе достижению (сохранению ) 100%доступности дошкольного образования для детей вех возрастных </a:t>
            </a:r>
            <a:r>
              <a:rPr lang="ru-RU" sz="1400" dirty="0" smtClean="0"/>
              <a:t>групп</a:t>
            </a:r>
          </a:p>
          <a:p>
            <a:pPr indent="-3960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400" dirty="0" smtClean="0"/>
              <a:t>Принять </a:t>
            </a:r>
            <a:r>
              <a:rPr lang="ru-RU" sz="1400" dirty="0"/>
              <a:t>меры по недопущению снижения (не ниже на 1 ноября 2021 г.) показателя доступности дошкольного образования для детей в возрасте от 3 до 7 </a:t>
            </a:r>
            <a:r>
              <a:rPr lang="ru-RU" sz="1400" dirty="0" smtClean="0"/>
              <a:t>лет </a:t>
            </a:r>
            <a:r>
              <a:rPr lang="ru-RU" sz="1400" dirty="0"/>
              <a:t>и для детей в возрасте до 3 </a:t>
            </a:r>
            <a:r>
              <a:rPr lang="ru-RU" sz="1400" dirty="0" smtClean="0"/>
              <a:t>лет</a:t>
            </a:r>
          </a:p>
          <a:p>
            <a:pPr marL="0" indent="0"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600" b="1" dirty="0" smtClean="0">
                <a:ea typeface="Tahoma" panose="020B0604030504040204" pitchFamily="34" charset="0"/>
                <a:cs typeface="Tahoma" panose="020B0604030504040204" pitchFamily="34" charset="0"/>
              </a:rPr>
              <a:t>Институту </a:t>
            </a:r>
            <a:r>
              <a:rPr lang="ru-RU" sz="1600" b="1" dirty="0">
                <a:ea typeface="Tahoma" panose="020B0604030504040204" pitchFamily="34" charset="0"/>
                <a:cs typeface="Tahoma" panose="020B0604030504040204" pitchFamily="34" charset="0"/>
              </a:rPr>
              <a:t>стратегии развития образования РАО:</a:t>
            </a:r>
          </a:p>
          <a:p>
            <a:pPr indent="-3960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400" dirty="0"/>
              <a:t>Проанализировать предложения ОИВ субъектов РФ </a:t>
            </a:r>
            <a:r>
              <a:rPr lang="ru-RU" sz="1400" dirty="0" smtClean="0"/>
              <a:t>и </a:t>
            </a:r>
            <a:r>
              <a:rPr lang="ru-RU" sz="1400" dirty="0"/>
              <a:t>учесть их при доработке методических рекомендаций по введению ФГОС</a:t>
            </a:r>
          </a:p>
          <a:p>
            <a:pPr indent="-3960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400" dirty="0"/>
              <a:t>Проанализировать региональные планы по формированию функциональной грамотности обучающихся</a:t>
            </a:r>
          </a:p>
        </p:txBody>
      </p:sp>
    </p:spTree>
    <p:extLst>
      <p:ext uri="{BB962C8B-B14F-4D97-AF65-F5344CB8AC3E}">
        <p14:creationId xmlns:p14="http://schemas.microsoft.com/office/powerpoint/2010/main" val="261053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525" y="365125"/>
            <a:ext cx="9239251" cy="487131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Проект повестки совещания 23.11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0526" y="1047566"/>
            <a:ext cx="10018938" cy="542943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400" b="1" dirty="0" smtClean="0"/>
              <a:t>1. Об обновлении учебной литературы в соответствии с обновленными </a:t>
            </a:r>
            <a:r>
              <a:rPr lang="ru-RU" sz="2400" b="1" dirty="0"/>
              <a:t>ФГОС </a:t>
            </a:r>
          </a:p>
          <a:p>
            <a:pPr marL="0" indent="0">
              <a:buNone/>
            </a:pPr>
            <a:r>
              <a:rPr lang="ru-RU" sz="2400" i="1" dirty="0" smtClean="0"/>
              <a:t>Горобец А.В., директор Департамента </a:t>
            </a:r>
            <a:r>
              <a:rPr lang="ru-RU" sz="2400" i="1" dirty="0"/>
              <a:t>цифровой трансформации и больших </a:t>
            </a:r>
            <a:r>
              <a:rPr lang="ru-RU" sz="2400" i="1" dirty="0" smtClean="0"/>
              <a:t>данных Минпросвещения России</a:t>
            </a:r>
          </a:p>
          <a:p>
            <a:pPr marL="0" indent="0">
              <a:buNone/>
            </a:pPr>
            <a:r>
              <a:rPr lang="ru-RU" sz="2400" b="1" dirty="0" smtClean="0"/>
              <a:t>2</a:t>
            </a:r>
            <a:r>
              <a:rPr lang="ru-RU" sz="2400" b="1" dirty="0"/>
              <a:t>. </a:t>
            </a:r>
            <a:r>
              <a:rPr lang="ru-RU" sz="2400" b="1" dirty="0" smtClean="0"/>
              <a:t>О модернизации деятельности методических служб</a:t>
            </a:r>
          </a:p>
          <a:p>
            <a:pPr marL="0" indent="0">
              <a:buNone/>
            </a:pPr>
            <a:r>
              <a:rPr lang="ru-RU" sz="2400" i="1" dirty="0" err="1" smtClean="0"/>
              <a:t>Тараданова</a:t>
            </a:r>
            <a:r>
              <a:rPr lang="ru-RU" sz="2400" i="1" dirty="0" smtClean="0"/>
              <a:t> Ирина Ивановна, заместитель директора ФГАОУ </a:t>
            </a:r>
            <a:r>
              <a:rPr lang="ru-RU" sz="2400" i="1" dirty="0"/>
              <a:t>ДПО «Академия Минпросвещения России</a:t>
            </a:r>
            <a:r>
              <a:rPr lang="ru-RU" sz="2400" i="1" dirty="0" smtClean="0"/>
              <a:t>»</a:t>
            </a:r>
          </a:p>
          <a:p>
            <a:pPr marL="0" indent="0">
              <a:buNone/>
            </a:pPr>
            <a:r>
              <a:rPr lang="ru-RU" sz="2400" b="1" dirty="0" smtClean="0"/>
              <a:t>3. Анализ региональных планов по формированию функциональной грамотности</a:t>
            </a:r>
          </a:p>
          <a:p>
            <a:pPr marL="0" indent="0">
              <a:buNone/>
            </a:pPr>
            <a:r>
              <a:rPr lang="ru-RU" sz="2400" i="1" dirty="0" smtClean="0"/>
              <a:t>ФГБНУ «Институт стратегии развития образования</a:t>
            </a:r>
          </a:p>
          <a:p>
            <a:pPr marL="0" indent="0">
              <a:buNone/>
            </a:pPr>
            <a:r>
              <a:rPr lang="ru-RU" sz="2400" b="1" dirty="0" smtClean="0"/>
              <a:t>4. </a:t>
            </a:r>
            <a:r>
              <a:rPr lang="ru-RU" sz="2400" b="1" dirty="0"/>
              <a:t>Анализ участия субъектов Российской Федерации в использовании ресурсов портала «Электронный банк заданий для оценки функциональной грамотности»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2400" i="1" dirty="0"/>
              <a:t>ФГАУ «Федеральный институт цифровой трансформации в сфере образования</a:t>
            </a:r>
            <a:r>
              <a:rPr lang="ru-RU" sz="2400" i="1" dirty="0" smtClean="0"/>
              <a:t>»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2400" b="1" dirty="0" smtClean="0"/>
              <a:t>5. Опыт работы по формированию функциональной грамотности обучающихся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2400" i="1" dirty="0" smtClean="0"/>
              <a:t>Департамент образования и науки города Москвы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2400" b="1" dirty="0" smtClean="0"/>
              <a:t>6. Опыт работы по введению обновленных ФГОС</a:t>
            </a:r>
          </a:p>
          <a:p>
            <a:pPr marL="0" indent="0" algn="just">
              <a:buNone/>
            </a:pPr>
            <a:r>
              <a:rPr lang="ru-RU" sz="2400" i="1" dirty="0" smtClean="0"/>
              <a:t>Министерство образования Свердловской области</a:t>
            </a:r>
          </a:p>
          <a:p>
            <a:pPr marL="0" indent="0" algn="just">
              <a:buNone/>
            </a:pPr>
            <a:r>
              <a:rPr lang="ru-RU" sz="2400" b="1" i="1" dirty="0" smtClean="0"/>
              <a:t>7. </a:t>
            </a:r>
            <a:r>
              <a:rPr lang="ru-RU" sz="2400" b="1" dirty="0"/>
              <a:t>Обеспечение 100%доступности дошкольного образования для детей в возрасте от 3 до 7 </a:t>
            </a:r>
            <a:r>
              <a:rPr lang="ru-RU" sz="2400" b="1" dirty="0" smtClean="0"/>
              <a:t>лет</a:t>
            </a:r>
          </a:p>
          <a:p>
            <a:pPr marL="0" indent="0" algn="just">
              <a:buNone/>
            </a:pPr>
            <a:r>
              <a:rPr lang="ru-RU" sz="2400" i="1" dirty="0" smtClean="0"/>
              <a:t>Костюк Н.Ю. </a:t>
            </a:r>
            <a:r>
              <a:rPr lang="ru-RU" sz="2400" i="1" dirty="0"/>
              <a:t>начальник отдела дошкольного образования Департамента государственной политики и управления в сфере общего образования Минпросвещения России Минпросвещения России</a:t>
            </a:r>
            <a:endParaRPr lang="ru-RU" sz="2400" i="1" dirty="0">
              <a:latin typeface="Times New Roman"/>
              <a:ea typeface="Times New Roman"/>
            </a:endParaRPr>
          </a:p>
          <a:p>
            <a:pPr marL="0" indent="0" algn="just">
              <a:buNone/>
            </a:pPr>
            <a:endParaRPr lang="ru-RU" sz="2400" i="1" dirty="0"/>
          </a:p>
          <a:p>
            <a:pPr marL="0" indent="0" algn="just">
              <a:buNone/>
            </a:pP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276339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400" y="1266824"/>
            <a:ext cx="5507420" cy="2514601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rgbClr val="20377B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03039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2" id="{E658B182-3643-46B8-B954-EA25486B287F}" vid="{385A4F90-856A-4E3E-955A-06042EB5E33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</TotalTime>
  <Words>1261</Words>
  <Application>Microsoft Office PowerPoint</Application>
  <PresentationFormat>Широкоэкранный</PresentationFormat>
  <Paragraphs>231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Tahoma</vt:lpstr>
      <vt:lpstr>Times New Roman</vt:lpstr>
      <vt:lpstr>Verdana</vt:lpstr>
      <vt:lpstr>Wingdings</vt:lpstr>
      <vt:lpstr>Тема Office</vt:lpstr>
      <vt:lpstr>Организационное и методическое сопровождение работ по введению обновленных федеральных государственных образовательных стандартов и формированию функциональной грамотности обучающихся</vt:lpstr>
      <vt:lpstr>Повестка совещания</vt:lpstr>
      <vt:lpstr>Функциональная грамотность</vt:lpstr>
      <vt:lpstr>Прогнозирование успеха</vt:lpstr>
      <vt:lpstr>Когнитивные уровни</vt:lpstr>
      <vt:lpstr>Приоритетность в краткосрочной перспективе</vt:lpstr>
      <vt:lpstr>Последовательность действий по введению ФГОС</vt:lpstr>
      <vt:lpstr>Поддержка введения обновленных ФГОС</vt:lpstr>
      <vt:lpstr>Решения совещания</vt:lpstr>
      <vt:lpstr>Проект повестки совещания 23.11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Эльмира</cp:lastModifiedBy>
  <cp:revision>53</cp:revision>
  <cp:lastPrinted>2021-11-15T09:33:11Z</cp:lastPrinted>
  <dcterms:created xsi:type="dcterms:W3CDTF">2021-02-25T07:56:41Z</dcterms:created>
  <dcterms:modified xsi:type="dcterms:W3CDTF">2023-04-07T12:09:24Z</dcterms:modified>
</cp:coreProperties>
</file>